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0"/>
  </p:notesMasterIdLst>
  <p:sldIdLst>
    <p:sldId id="301" r:id="rId2"/>
    <p:sldId id="302" r:id="rId3"/>
    <p:sldId id="303" r:id="rId4"/>
    <p:sldId id="304" r:id="rId5"/>
    <p:sldId id="305" r:id="rId6"/>
    <p:sldId id="306" r:id="rId7"/>
    <p:sldId id="307" r:id="rId8"/>
    <p:sldId id="264" r:id="rId9"/>
    <p:sldId id="309" r:id="rId10"/>
    <p:sldId id="311" r:id="rId11"/>
    <p:sldId id="312" r:id="rId12"/>
    <p:sldId id="314" r:id="rId13"/>
    <p:sldId id="315" r:id="rId14"/>
    <p:sldId id="316" r:id="rId15"/>
    <p:sldId id="340" r:id="rId16"/>
    <p:sldId id="325" r:id="rId17"/>
    <p:sldId id="317" r:id="rId18"/>
    <p:sldId id="321" r:id="rId19"/>
    <p:sldId id="323" r:id="rId20"/>
    <p:sldId id="322" r:id="rId21"/>
    <p:sldId id="259" r:id="rId22"/>
    <p:sldId id="326" r:id="rId23"/>
    <p:sldId id="327" r:id="rId24"/>
    <p:sldId id="324" r:id="rId25"/>
    <p:sldId id="261" r:id="rId26"/>
    <p:sldId id="260" r:id="rId27"/>
    <p:sldId id="329" r:id="rId28"/>
    <p:sldId id="263" r:id="rId29"/>
    <p:sldId id="328" r:id="rId30"/>
    <p:sldId id="330" r:id="rId31"/>
    <p:sldId id="331" r:id="rId32"/>
    <p:sldId id="334" r:id="rId33"/>
    <p:sldId id="332" r:id="rId34"/>
    <p:sldId id="341" r:id="rId35"/>
    <p:sldId id="335" r:id="rId36"/>
    <p:sldId id="337" r:id="rId37"/>
    <p:sldId id="338" r:id="rId38"/>
    <p:sldId id="339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Lexend Exa" panose="020B0604020202020204" charset="0"/>
      <p:regular r:id="rId45"/>
    </p:embeddedFont>
    <p:embeddedFont>
      <p:font typeface="Red Hat Text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3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FF00EB-E205-C777-6837-C637A716D7EB}" v="1747" dt="2021-06-16T00:43:08.575"/>
  </p1510:revLst>
</p1510:revInfo>
</file>

<file path=ppt/tableStyles.xml><?xml version="1.0" encoding="utf-8"?>
<a:tblStyleLst xmlns:a="http://schemas.openxmlformats.org/drawingml/2006/main" def="{4FCF71A1-5F7C-4215-8B5B-4A34F64ECD6A}">
  <a:tblStyle styleId="{4FCF71A1-5F7C-4215-8B5B-4A34F64ECD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3719" autoAdjust="0"/>
  </p:normalViewPr>
  <p:slideViewPr>
    <p:cSldViewPr snapToGrid="0">
      <p:cViewPr varScale="1">
        <p:scale>
          <a:sx n="86" d="100"/>
          <a:sy n="86" d="100"/>
        </p:scale>
        <p:origin x="93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Isaac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4175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caio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7908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caio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3601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caio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3023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bruna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9386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bruna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1194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bruna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703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bruna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0752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bruna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2873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bruna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9649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c7ecdd8c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c7ecdd8c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João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2369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Isaac</a:t>
            </a:r>
          </a:p>
        </p:txBody>
      </p:sp>
    </p:spTree>
    <p:extLst>
      <p:ext uri="{BB962C8B-B14F-4D97-AF65-F5344CB8AC3E}">
        <p14:creationId xmlns:p14="http://schemas.microsoft.com/office/powerpoint/2010/main" val="2613902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c7ecdd8c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c7ecdd8c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João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704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João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João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9453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João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1659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João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2334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ca93be222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aca93be222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Matheus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Matheus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Matheus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2286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Matheus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Matheus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6083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Isaac</a:t>
            </a:r>
          </a:p>
        </p:txBody>
      </p:sp>
    </p:spTree>
    <p:extLst>
      <p:ext uri="{BB962C8B-B14F-4D97-AF65-F5344CB8AC3E}">
        <p14:creationId xmlns:p14="http://schemas.microsoft.com/office/powerpoint/2010/main" val="3342422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Matheus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58981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Matheus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04916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pt-BR" dirty="0"/>
              <a:t>Matheus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19966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Júlio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6289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Júlio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54138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Júlio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65091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Júlio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89397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Júlio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84317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Júlio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1411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073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Isaac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862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Isaac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6356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Isaac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615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Isaac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6715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">
    <p:bg>
      <p:bgPr>
        <a:solidFill>
          <a:srgbClr val="2F1425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6" name="Google Shape;246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7" name="Google Shape;247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71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0" name="Google Shape;30;p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1" name="Google Shape;31;p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738925" y="1581200"/>
            <a:ext cx="3274500" cy="30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13" name="Google Shape;113;p1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4" name="Google Shape;114;p1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1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1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17" name="Google Shape;117;p13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1877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"/>
          </p:nvPr>
        </p:nvSpPr>
        <p:spPr>
          <a:xfrm>
            <a:off x="2230550" y="168495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3"/>
          </p:nvPr>
        </p:nvSpPr>
        <p:spPr>
          <a:xfrm>
            <a:off x="2230550" y="146327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4" hasCustomPrompt="1"/>
          </p:nvPr>
        </p:nvSpPr>
        <p:spPr>
          <a:xfrm>
            <a:off x="4740400" y="141877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5"/>
          </p:nvPr>
        </p:nvSpPr>
        <p:spPr>
          <a:xfrm>
            <a:off x="6291900" y="168495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6"/>
          </p:nvPr>
        </p:nvSpPr>
        <p:spPr>
          <a:xfrm>
            <a:off x="6291900" y="146327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63282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8"/>
          </p:nvPr>
        </p:nvSpPr>
        <p:spPr>
          <a:xfrm>
            <a:off x="2230550" y="289900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9"/>
          </p:nvPr>
        </p:nvSpPr>
        <p:spPr>
          <a:xfrm>
            <a:off x="2230550" y="267732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3" hasCustomPrompt="1"/>
          </p:nvPr>
        </p:nvSpPr>
        <p:spPr>
          <a:xfrm>
            <a:off x="4740400" y="263282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4"/>
          </p:nvPr>
        </p:nvSpPr>
        <p:spPr>
          <a:xfrm>
            <a:off x="6291900" y="289900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5"/>
          </p:nvPr>
        </p:nvSpPr>
        <p:spPr>
          <a:xfrm>
            <a:off x="6291900" y="267732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_1_1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1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1800"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title" idx="2"/>
          </p:nvPr>
        </p:nvSpPr>
        <p:spPr>
          <a:xfrm>
            <a:off x="1718875" y="1436250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3500"/>
              <a:buFont typeface="Red Hat Text"/>
              <a:buNone/>
              <a:defRPr sz="3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cxnSp>
        <p:nvCxnSpPr>
          <p:cNvPr id="210" name="Google Shape;210;p19"/>
          <p:cNvCxnSpPr>
            <a:stCxn id="208" idx="1"/>
          </p:cNvCxnSpPr>
          <p:nvPr/>
        </p:nvCxnSpPr>
        <p:spPr>
          <a:xfrm rot="10800000">
            <a:off x="738975" y="4443925"/>
            <a:ext cx="21198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9"/>
          <p:cNvCxnSpPr>
            <a:stCxn id="208" idx="3"/>
          </p:cNvCxnSpPr>
          <p:nvPr/>
        </p:nvCxnSpPr>
        <p:spPr>
          <a:xfrm>
            <a:off x="6285375" y="4443925"/>
            <a:ext cx="2140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0" name="Google Shape;240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1" name="Google Shape;241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5" r:id="rId8"/>
    <p:sldLayoutId id="2147483668" r:id="rId9"/>
    <p:sldLayoutId id="2147483669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asks.office.com/bandtec.com.br/pt-BR/Home/Planner/#/plantaskboard?groupId=4cdaa22e-20b7-4b00-a2d4-ebb5b813d273&amp;planId=en64OAmwmkug4b0nP7E_2GQAEPdw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bandteccom.sharepoint.com/sites/BoltTech/_layouts/15/Doc.aspx?sourcedoc=%7bb2ba1238-9d3b-48da-b67a-1f66fd79d186%7d&amp;action=edit&amp;wd=target%28ATA%2001.one%7C93807068-dc9d-4722-aeba-1f973b26b558%2FAta%2014%5C%2F06%7C282193d9-9360-4473-9f00-109871c667fa%2F%29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rduinoecia.com.br/2014/05/arduino-leonardo-teclado-mouse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localhost:3000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olttech1.atlassian.net/servicedesk/customer/portal/2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9"/>
          <p:cNvPicPr preferRelativeResize="0"/>
          <p:nvPr/>
        </p:nvPicPr>
        <p:blipFill rotWithShape="1">
          <a:blip r:embed="rId3">
            <a:alphaModFix/>
          </a:blip>
          <a:srcRect l="44839" t="12371" r="18934" b="8626"/>
          <a:stretch/>
        </p:blipFill>
        <p:spPr>
          <a:xfrm>
            <a:off x="734777" y="540000"/>
            <a:ext cx="3312146" cy="406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09400" cy="8507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2F1425"/>
                </a:solidFill>
              </a:rPr>
              <a:t>BOLTTECH</a:t>
            </a:r>
            <a:endParaRPr sz="4400" dirty="0">
              <a:solidFill>
                <a:srgbClr val="823E43"/>
              </a:solidFill>
            </a:endParaRPr>
          </a:p>
        </p:txBody>
      </p:sp>
      <p:sp>
        <p:nvSpPr>
          <p:cNvPr id="314" name="Google Shape;314;p29"/>
          <p:cNvSpPr txBox="1">
            <a:spLocks noGrp="1"/>
          </p:cNvSpPr>
          <p:nvPr>
            <p:ph type="subTitle" idx="1"/>
          </p:nvPr>
        </p:nvSpPr>
        <p:spPr>
          <a:xfrm>
            <a:off x="4572000" y="2834475"/>
            <a:ext cx="3964781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Alunos: Bruna Yumi, Caio Hideki, Isaac Ferreira,  João Lima, Júlio </a:t>
            </a:r>
            <a:r>
              <a:rPr lang="pt-BR" dirty="0" err="1"/>
              <a:t>Moudatsos</a:t>
            </a:r>
            <a:r>
              <a:rPr lang="pt-BR" dirty="0"/>
              <a:t>, Matheus Correia</a:t>
            </a:r>
            <a:endParaRPr dirty="0"/>
          </a:p>
        </p:txBody>
      </p:sp>
      <p:sp>
        <p:nvSpPr>
          <p:cNvPr id="315" name="Google Shape;315;p29"/>
          <p:cNvSpPr/>
          <p:nvPr/>
        </p:nvSpPr>
        <p:spPr>
          <a:xfrm>
            <a:off x="957264" y="821531"/>
            <a:ext cx="2871786" cy="3664744"/>
          </a:xfrm>
          <a:prstGeom prst="rect">
            <a:avLst/>
          </a:prstGeom>
          <a:noFill/>
          <a:ln w="19050" cap="flat" cmpd="sng">
            <a:solidFill>
              <a:srgbClr val="FFFA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9"/>
          <p:cNvSpPr txBox="1">
            <a:spLocks noGrp="1"/>
          </p:cNvSpPr>
          <p:nvPr>
            <p:ph type="subTitle" idx="1"/>
          </p:nvPr>
        </p:nvSpPr>
        <p:spPr>
          <a:xfrm>
            <a:off x="1603461" y="1078291"/>
            <a:ext cx="1600978" cy="13295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pt-BR" sz="2200" dirty="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rPr>
            </a:br>
            <a:r>
              <a:rPr lang="pt-BR" sz="2200" dirty="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rPr>
              <a:t>CAFÉS</a:t>
            </a:r>
            <a:br>
              <a:rPr lang="pt-BR" sz="2200" dirty="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rPr>
            </a:br>
            <a:r>
              <a:rPr lang="pt-BR" sz="2200" dirty="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rPr>
              <a:t>COM A CARA</a:t>
            </a:r>
            <a:br>
              <a:rPr lang="pt-BR" sz="2200" dirty="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rPr>
            </a:br>
            <a:r>
              <a:rPr lang="pt-BR" sz="2200" dirty="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rPr>
              <a:t>DO BRASIL</a:t>
            </a:r>
            <a:endParaRPr sz="2200" dirty="0">
              <a:solidFill>
                <a:srgbClr val="FFFAF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317" name="Google Shape;317;p29"/>
          <p:cNvCxnSpPr/>
          <p:nvPr/>
        </p:nvCxnSpPr>
        <p:spPr>
          <a:xfrm>
            <a:off x="2005038" y="30936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176925" y="3658061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125025" y="3716049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295812" y="3696536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316762" y="369653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77750" y="4006336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cxnSp>
        <p:nvCxnSpPr>
          <p:cNvPr id="323" name="Google Shape;323;p29"/>
          <p:cNvCxnSpPr>
            <a:cxnSpLocks/>
          </p:cNvCxnSpPr>
          <p:nvPr/>
        </p:nvCxnSpPr>
        <p:spPr>
          <a:xfrm>
            <a:off x="4693444" y="1312131"/>
            <a:ext cx="33959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BED8BDBD-9B76-4B22-9421-73D817832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3122" y="1677831"/>
            <a:ext cx="1347155" cy="147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2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FBE7F944-2484-49A7-B7E3-C58E0E519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37" y="627540"/>
            <a:ext cx="5177895" cy="3888419"/>
          </a:xfrm>
          <a:prstGeom prst="rect">
            <a:avLst/>
          </a:prstGeom>
        </p:spPr>
      </p:pic>
      <p:pic>
        <p:nvPicPr>
          <p:cNvPr id="4" name="Imagem 3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B12D67D5-477E-44B0-820B-2D4A78334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092" y="721257"/>
            <a:ext cx="3689354" cy="39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5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BCBD2960-5FC4-45E6-84D7-D65F9ABDC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766" y="292963"/>
            <a:ext cx="3319417" cy="4557574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DB1561C9-229D-42A7-943E-143E99F61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513" y="1128389"/>
            <a:ext cx="2886722" cy="28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6C9479BD-7C17-4290-BDAC-29B54843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449" y="1339114"/>
            <a:ext cx="3331102" cy="356995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2BC5800-85BF-4174-8540-7E6B792D41F3}"/>
              </a:ext>
            </a:extLst>
          </p:cNvPr>
          <p:cNvSpPr txBox="1"/>
          <p:nvPr/>
        </p:nvSpPr>
        <p:spPr>
          <a:xfrm>
            <a:off x="2007781" y="447086"/>
            <a:ext cx="5128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Lexend Exa" panose="020B0604020202020204" charset="0"/>
              </a:rPr>
              <a:t>E AGORA, SEU JORGE?</a:t>
            </a:r>
          </a:p>
        </p:txBody>
      </p:sp>
    </p:spTree>
    <p:extLst>
      <p:ext uri="{BB962C8B-B14F-4D97-AF65-F5344CB8AC3E}">
        <p14:creationId xmlns:p14="http://schemas.microsoft.com/office/powerpoint/2010/main" val="1434261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2C993B-A97C-423E-B2B6-386602CEB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550418" y="1360966"/>
            <a:ext cx="4066296" cy="2407867"/>
          </a:xfrm>
          <a:prstGeom prst="rect">
            <a:avLst/>
          </a:prstGeom>
        </p:spPr>
      </p:pic>
      <p:pic>
        <p:nvPicPr>
          <p:cNvPr id="6" name="Imagem 5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BB2AF692-61E3-4356-90CE-7EEE203DD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047" y="1935395"/>
            <a:ext cx="1773038" cy="125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6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C6A2004-2FA2-4B5B-AE20-53E18250D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2209" y="381000"/>
            <a:ext cx="5039581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85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AD13F050-214B-4406-ABA7-07B0616FE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887" y="1178332"/>
            <a:ext cx="4788597" cy="3679972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EECD8480-25C6-4305-8AE9-95C7C28D2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6298" y="1291746"/>
            <a:ext cx="783184" cy="854701"/>
          </a:xfrm>
          <a:prstGeom prst="rect">
            <a:avLst/>
          </a:prstGeom>
        </p:spPr>
      </p:pic>
      <p:grpSp>
        <p:nvGrpSpPr>
          <p:cNvPr id="7" name="Google Shape;10567;p65">
            <a:extLst>
              <a:ext uri="{FF2B5EF4-FFF2-40B4-BE49-F238E27FC236}">
                <a16:creationId xmlns:a16="http://schemas.microsoft.com/office/drawing/2014/main" id="{97CC6CCD-1236-4D47-BDD0-27D403662D52}"/>
              </a:ext>
            </a:extLst>
          </p:cNvPr>
          <p:cNvGrpSpPr/>
          <p:nvPr/>
        </p:nvGrpSpPr>
        <p:grpSpPr>
          <a:xfrm flipH="1">
            <a:off x="1148316" y="1355665"/>
            <a:ext cx="837757" cy="840402"/>
            <a:chOff x="2633037" y="1499873"/>
            <a:chExt cx="379002" cy="366112"/>
          </a:xfrm>
        </p:grpSpPr>
        <p:sp>
          <p:nvSpPr>
            <p:cNvPr id="8" name="Google Shape;10568;p65">
              <a:extLst>
                <a:ext uri="{FF2B5EF4-FFF2-40B4-BE49-F238E27FC236}">
                  <a16:creationId xmlns:a16="http://schemas.microsoft.com/office/drawing/2014/main" id="{F968A6A9-C694-4A61-B107-9985A1E67D41}"/>
                </a:ext>
              </a:extLst>
            </p:cNvPr>
            <p:cNvSpPr/>
            <p:nvPr/>
          </p:nvSpPr>
          <p:spPr>
            <a:xfrm>
              <a:off x="2798635" y="1499873"/>
              <a:ext cx="20497" cy="106145"/>
            </a:xfrm>
            <a:custGeom>
              <a:avLst/>
              <a:gdLst/>
              <a:ahLst/>
              <a:cxnLst/>
              <a:rect l="l" t="t" r="r" b="b"/>
              <a:pathLst>
                <a:path w="644" h="3335" extrusionOk="0">
                  <a:moveTo>
                    <a:pt x="453" y="1"/>
                  </a:moveTo>
                  <a:cubicBezTo>
                    <a:pt x="346" y="1"/>
                    <a:pt x="263" y="96"/>
                    <a:pt x="263" y="191"/>
                  </a:cubicBezTo>
                  <a:cubicBezTo>
                    <a:pt x="263" y="394"/>
                    <a:pt x="215" y="477"/>
                    <a:pt x="156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56" y="1763"/>
                  </a:cubicBezTo>
                  <a:cubicBezTo>
                    <a:pt x="215" y="1882"/>
                    <a:pt x="263" y="1965"/>
                    <a:pt x="263" y="2156"/>
                  </a:cubicBezTo>
                  <a:cubicBezTo>
                    <a:pt x="263" y="2358"/>
                    <a:pt x="215" y="2441"/>
                    <a:pt x="156" y="2561"/>
                  </a:cubicBezTo>
                  <a:cubicBezTo>
                    <a:pt x="72" y="2692"/>
                    <a:pt x="1" y="2846"/>
                    <a:pt x="1" y="3144"/>
                  </a:cubicBezTo>
                  <a:cubicBezTo>
                    <a:pt x="1" y="3239"/>
                    <a:pt x="96" y="3334"/>
                    <a:pt x="191" y="3334"/>
                  </a:cubicBezTo>
                  <a:cubicBezTo>
                    <a:pt x="298" y="3334"/>
                    <a:pt x="394" y="3239"/>
                    <a:pt x="394" y="3144"/>
                  </a:cubicBezTo>
                  <a:cubicBezTo>
                    <a:pt x="394" y="2942"/>
                    <a:pt x="429" y="2858"/>
                    <a:pt x="489" y="2739"/>
                  </a:cubicBezTo>
                  <a:cubicBezTo>
                    <a:pt x="572" y="2608"/>
                    <a:pt x="644" y="2453"/>
                    <a:pt x="644" y="2156"/>
                  </a:cubicBezTo>
                  <a:cubicBezTo>
                    <a:pt x="644" y="1882"/>
                    <a:pt x="572" y="1715"/>
                    <a:pt x="489" y="1584"/>
                  </a:cubicBezTo>
                  <a:cubicBezTo>
                    <a:pt x="429" y="1465"/>
                    <a:pt x="394" y="1370"/>
                    <a:pt x="394" y="1179"/>
                  </a:cubicBezTo>
                  <a:cubicBezTo>
                    <a:pt x="394" y="989"/>
                    <a:pt x="429" y="894"/>
                    <a:pt x="489" y="775"/>
                  </a:cubicBezTo>
                  <a:cubicBezTo>
                    <a:pt x="572" y="644"/>
                    <a:pt x="644" y="489"/>
                    <a:pt x="644" y="191"/>
                  </a:cubicBezTo>
                  <a:cubicBezTo>
                    <a:pt x="644" y="96"/>
                    <a:pt x="549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" name="Google Shape;10569;p65">
              <a:extLst>
                <a:ext uri="{FF2B5EF4-FFF2-40B4-BE49-F238E27FC236}">
                  <a16:creationId xmlns:a16="http://schemas.microsoft.com/office/drawing/2014/main" id="{247DBC18-31F0-426A-B622-81DAB3648ABA}"/>
                </a:ext>
              </a:extLst>
            </p:cNvPr>
            <p:cNvSpPr/>
            <p:nvPr/>
          </p:nvSpPr>
          <p:spPr>
            <a:xfrm>
              <a:off x="2847140" y="1499873"/>
              <a:ext cx="20115" cy="106145"/>
            </a:xfrm>
            <a:custGeom>
              <a:avLst/>
              <a:gdLst/>
              <a:ahLst/>
              <a:cxnLst/>
              <a:rect l="l" t="t" r="r" b="b"/>
              <a:pathLst>
                <a:path w="632" h="3335" extrusionOk="0">
                  <a:moveTo>
                    <a:pt x="441" y="1"/>
                  </a:moveTo>
                  <a:cubicBezTo>
                    <a:pt x="334" y="1"/>
                    <a:pt x="251" y="96"/>
                    <a:pt x="251" y="191"/>
                  </a:cubicBezTo>
                  <a:cubicBezTo>
                    <a:pt x="251" y="394"/>
                    <a:pt x="203" y="477"/>
                    <a:pt x="144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44" y="1763"/>
                  </a:cubicBezTo>
                  <a:cubicBezTo>
                    <a:pt x="203" y="1882"/>
                    <a:pt x="251" y="1965"/>
                    <a:pt x="251" y="2156"/>
                  </a:cubicBezTo>
                  <a:cubicBezTo>
                    <a:pt x="251" y="2358"/>
                    <a:pt x="203" y="2441"/>
                    <a:pt x="144" y="2561"/>
                  </a:cubicBezTo>
                  <a:cubicBezTo>
                    <a:pt x="84" y="2692"/>
                    <a:pt x="1" y="2846"/>
                    <a:pt x="1" y="3144"/>
                  </a:cubicBezTo>
                  <a:cubicBezTo>
                    <a:pt x="1" y="3239"/>
                    <a:pt x="84" y="3334"/>
                    <a:pt x="191" y="3334"/>
                  </a:cubicBezTo>
                  <a:cubicBezTo>
                    <a:pt x="298" y="3334"/>
                    <a:pt x="382" y="3239"/>
                    <a:pt x="382" y="3144"/>
                  </a:cubicBezTo>
                  <a:cubicBezTo>
                    <a:pt x="382" y="2942"/>
                    <a:pt x="429" y="2858"/>
                    <a:pt x="489" y="2739"/>
                  </a:cubicBezTo>
                  <a:cubicBezTo>
                    <a:pt x="560" y="2608"/>
                    <a:pt x="632" y="2453"/>
                    <a:pt x="632" y="2156"/>
                  </a:cubicBezTo>
                  <a:cubicBezTo>
                    <a:pt x="632" y="1882"/>
                    <a:pt x="560" y="1715"/>
                    <a:pt x="489" y="1584"/>
                  </a:cubicBezTo>
                  <a:cubicBezTo>
                    <a:pt x="429" y="1465"/>
                    <a:pt x="382" y="1370"/>
                    <a:pt x="382" y="1179"/>
                  </a:cubicBezTo>
                  <a:cubicBezTo>
                    <a:pt x="382" y="989"/>
                    <a:pt x="429" y="894"/>
                    <a:pt x="489" y="775"/>
                  </a:cubicBezTo>
                  <a:cubicBezTo>
                    <a:pt x="560" y="644"/>
                    <a:pt x="632" y="489"/>
                    <a:pt x="632" y="191"/>
                  </a:cubicBezTo>
                  <a:cubicBezTo>
                    <a:pt x="632" y="96"/>
                    <a:pt x="549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" name="Google Shape;10570;p65">
              <a:extLst>
                <a:ext uri="{FF2B5EF4-FFF2-40B4-BE49-F238E27FC236}">
                  <a16:creationId xmlns:a16="http://schemas.microsoft.com/office/drawing/2014/main" id="{55D321BB-3BCB-43F3-81B9-13BE0EBF4B07}"/>
                </a:ext>
              </a:extLst>
            </p:cNvPr>
            <p:cNvSpPr/>
            <p:nvPr/>
          </p:nvSpPr>
          <p:spPr>
            <a:xfrm>
              <a:off x="2652738" y="1825405"/>
              <a:ext cx="359301" cy="40580"/>
            </a:xfrm>
            <a:custGeom>
              <a:avLst/>
              <a:gdLst/>
              <a:ahLst/>
              <a:cxnLst/>
              <a:rect l="l" t="t" r="r" b="b"/>
              <a:pathLst>
                <a:path w="11289" h="1275" extrusionOk="0">
                  <a:moveTo>
                    <a:pt x="10645" y="369"/>
                  </a:moveTo>
                  <a:lnTo>
                    <a:pt x="10538" y="655"/>
                  </a:lnTo>
                  <a:cubicBezTo>
                    <a:pt x="10514" y="774"/>
                    <a:pt x="10359" y="869"/>
                    <a:pt x="10240" y="869"/>
                  </a:cubicBezTo>
                  <a:lnTo>
                    <a:pt x="1108" y="869"/>
                  </a:lnTo>
                  <a:cubicBezTo>
                    <a:pt x="989" y="869"/>
                    <a:pt x="834" y="774"/>
                    <a:pt x="811" y="655"/>
                  </a:cubicBezTo>
                  <a:lnTo>
                    <a:pt x="739" y="369"/>
                  </a:lnTo>
                  <a:close/>
                  <a:moveTo>
                    <a:pt x="191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299" y="381"/>
                  </a:lnTo>
                  <a:lnTo>
                    <a:pt x="406" y="774"/>
                  </a:lnTo>
                  <a:cubicBezTo>
                    <a:pt x="477" y="1060"/>
                    <a:pt x="775" y="1274"/>
                    <a:pt x="1072" y="1274"/>
                  </a:cubicBezTo>
                  <a:lnTo>
                    <a:pt x="10216" y="1274"/>
                  </a:lnTo>
                  <a:cubicBezTo>
                    <a:pt x="10514" y="1274"/>
                    <a:pt x="10812" y="1060"/>
                    <a:pt x="10883" y="774"/>
                  </a:cubicBezTo>
                  <a:lnTo>
                    <a:pt x="10990" y="381"/>
                  </a:lnTo>
                  <a:lnTo>
                    <a:pt x="11098" y="381"/>
                  </a:lnTo>
                  <a:cubicBezTo>
                    <a:pt x="11193" y="381"/>
                    <a:pt x="11288" y="298"/>
                    <a:pt x="11288" y="191"/>
                  </a:cubicBezTo>
                  <a:cubicBezTo>
                    <a:pt x="11288" y="83"/>
                    <a:pt x="11229" y="0"/>
                    <a:pt x="11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" name="Google Shape;10571;p65">
              <a:extLst>
                <a:ext uri="{FF2B5EF4-FFF2-40B4-BE49-F238E27FC236}">
                  <a16:creationId xmlns:a16="http://schemas.microsoft.com/office/drawing/2014/main" id="{21D93C01-08AF-418B-94EC-3AA2BA00AF17}"/>
                </a:ext>
              </a:extLst>
            </p:cNvPr>
            <p:cNvSpPr/>
            <p:nvPr/>
          </p:nvSpPr>
          <p:spPr>
            <a:xfrm>
              <a:off x="2657289" y="1641983"/>
              <a:ext cx="64833" cy="73935"/>
            </a:xfrm>
            <a:custGeom>
              <a:avLst/>
              <a:gdLst/>
              <a:ahLst/>
              <a:cxnLst/>
              <a:rect l="l" t="t" r="r" b="b"/>
              <a:pathLst>
                <a:path w="2037" h="2323" extrusionOk="0">
                  <a:moveTo>
                    <a:pt x="1584" y="382"/>
                  </a:moveTo>
                  <a:lnTo>
                    <a:pt x="1584" y="1429"/>
                  </a:lnTo>
                  <a:cubicBezTo>
                    <a:pt x="1584" y="1596"/>
                    <a:pt x="1596" y="1751"/>
                    <a:pt x="1620" y="1929"/>
                  </a:cubicBezTo>
                  <a:lnTo>
                    <a:pt x="1596" y="1929"/>
                  </a:lnTo>
                  <a:cubicBezTo>
                    <a:pt x="929" y="1929"/>
                    <a:pt x="382" y="1382"/>
                    <a:pt x="382" y="715"/>
                  </a:cubicBezTo>
                  <a:cubicBezTo>
                    <a:pt x="382" y="596"/>
                    <a:pt x="394" y="489"/>
                    <a:pt x="429" y="382"/>
                  </a:cubicBezTo>
                  <a:close/>
                  <a:moveTo>
                    <a:pt x="298" y="1"/>
                  </a:moveTo>
                  <a:cubicBezTo>
                    <a:pt x="215" y="1"/>
                    <a:pt x="144" y="48"/>
                    <a:pt x="120" y="120"/>
                  </a:cubicBezTo>
                  <a:cubicBezTo>
                    <a:pt x="37" y="310"/>
                    <a:pt x="13" y="513"/>
                    <a:pt x="13" y="703"/>
                  </a:cubicBezTo>
                  <a:cubicBezTo>
                    <a:pt x="1" y="1596"/>
                    <a:pt x="727" y="2322"/>
                    <a:pt x="1608" y="2322"/>
                  </a:cubicBezTo>
                  <a:lnTo>
                    <a:pt x="1846" y="2322"/>
                  </a:lnTo>
                  <a:cubicBezTo>
                    <a:pt x="1906" y="2322"/>
                    <a:pt x="1942" y="2298"/>
                    <a:pt x="1989" y="2251"/>
                  </a:cubicBezTo>
                  <a:cubicBezTo>
                    <a:pt x="2025" y="2203"/>
                    <a:pt x="2037" y="2144"/>
                    <a:pt x="2037" y="2084"/>
                  </a:cubicBezTo>
                  <a:cubicBezTo>
                    <a:pt x="1989" y="1870"/>
                    <a:pt x="1977" y="1656"/>
                    <a:pt x="1977" y="1429"/>
                  </a:cubicBezTo>
                  <a:lnTo>
                    <a:pt x="1977" y="191"/>
                  </a:lnTo>
                  <a:cubicBezTo>
                    <a:pt x="1977" y="84"/>
                    <a:pt x="1882" y="1"/>
                    <a:pt x="1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" name="Google Shape;10572;p65">
              <a:extLst>
                <a:ext uri="{FF2B5EF4-FFF2-40B4-BE49-F238E27FC236}">
                  <a16:creationId xmlns:a16="http://schemas.microsoft.com/office/drawing/2014/main" id="{399F652B-4B95-4F68-9704-C130EC4CF8D4}"/>
                </a:ext>
              </a:extLst>
            </p:cNvPr>
            <p:cNvSpPr/>
            <p:nvPr/>
          </p:nvSpPr>
          <p:spPr>
            <a:xfrm>
              <a:off x="2633037" y="1617730"/>
              <a:ext cx="325945" cy="195198"/>
            </a:xfrm>
            <a:custGeom>
              <a:avLst/>
              <a:gdLst/>
              <a:ahLst/>
              <a:cxnLst/>
              <a:rect l="l" t="t" r="r" b="b"/>
              <a:pathLst>
                <a:path w="10241" h="6133" extrusionOk="0">
                  <a:moveTo>
                    <a:pt x="9847" y="393"/>
                  </a:moveTo>
                  <a:lnTo>
                    <a:pt x="9847" y="2203"/>
                  </a:lnTo>
                  <a:cubicBezTo>
                    <a:pt x="9847" y="4168"/>
                    <a:pt x="8252" y="5763"/>
                    <a:pt x="6287" y="5763"/>
                  </a:cubicBezTo>
                  <a:cubicBezTo>
                    <a:pt x="4859" y="5763"/>
                    <a:pt x="3573" y="4918"/>
                    <a:pt x="3013" y="3584"/>
                  </a:cubicBezTo>
                  <a:cubicBezTo>
                    <a:pt x="2989" y="3513"/>
                    <a:pt x="2918" y="3465"/>
                    <a:pt x="2834" y="3465"/>
                  </a:cubicBezTo>
                  <a:lnTo>
                    <a:pt x="2382" y="3465"/>
                  </a:lnTo>
                  <a:cubicBezTo>
                    <a:pt x="1287" y="3465"/>
                    <a:pt x="394" y="2572"/>
                    <a:pt x="394" y="1489"/>
                  </a:cubicBezTo>
                  <a:cubicBezTo>
                    <a:pt x="382" y="1096"/>
                    <a:pt x="489" y="715"/>
                    <a:pt x="703" y="393"/>
                  </a:cubicBezTo>
                  <a:lnTo>
                    <a:pt x="8823" y="393"/>
                  </a:lnTo>
                  <a:lnTo>
                    <a:pt x="8823" y="1215"/>
                  </a:lnTo>
                  <a:cubicBezTo>
                    <a:pt x="8823" y="1310"/>
                    <a:pt x="8919" y="1405"/>
                    <a:pt x="9014" y="1405"/>
                  </a:cubicBezTo>
                  <a:cubicBezTo>
                    <a:pt x="9121" y="1405"/>
                    <a:pt x="9204" y="1310"/>
                    <a:pt x="9204" y="1215"/>
                  </a:cubicBezTo>
                  <a:lnTo>
                    <a:pt x="9204" y="393"/>
                  </a:lnTo>
                  <a:close/>
                  <a:moveTo>
                    <a:pt x="620" y="1"/>
                  </a:moveTo>
                  <a:cubicBezTo>
                    <a:pt x="560" y="1"/>
                    <a:pt x="501" y="36"/>
                    <a:pt x="477" y="84"/>
                  </a:cubicBezTo>
                  <a:cubicBezTo>
                    <a:pt x="179" y="477"/>
                    <a:pt x="25" y="977"/>
                    <a:pt x="25" y="1465"/>
                  </a:cubicBezTo>
                  <a:cubicBezTo>
                    <a:pt x="1" y="2787"/>
                    <a:pt x="1060" y="3846"/>
                    <a:pt x="2370" y="3846"/>
                  </a:cubicBezTo>
                  <a:lnTo>
                    <a:pt x="2704" y="3846"/>
                  </a:lnTo>
                  <a:cubicBezTo>
                    <a:pt x="3346" y="5239"/>
                    <a:pt x="4751" y="6132"/>
                    <a:pt x="6299" y="6132"/>
                  </a:cubicBezTo>
                  <a:cubicBezTo>
                    <a:pt x="8466" y="6132"/>
                    <a:pt x="10240" y="4370"/>
                    <a:pt x="10240" y="2191"/>
                  </a:cubicBezTo>
                  <a:lnTo>
                    <a:pt x="10240" y="203"/>
                  </a:lnTo>
                  <a:cubicBezTo>
                    <a:pt x="10240" y="96"/>
                    <a:pt x="10145" y="1"/>
                    <a:pt x="100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13" name="Google Shape;10573;p65">
              <a:extLst>
                <a:ext uri="{FF2B5EF4-FFF2-40B4-BE49-F238E27FC236}">
                  <a16:creationId xmlns:a16="http://schemas.microsoft.com/office/drawing/2014/main" id="{809A2380-45C5-41C1-9EDE-26EDE4B6F8AB}"/>
                </a:ext>
              </a:extLst>
            </p:cNvPr>
            <p:cNvSpPr/>
            <p:nvPr/>
          </p:nvSpPr>
          <p:spPr>
            <a:xfrm>
              <a:off x="2826293" y="1674574"/>
              <a:ext cx="99334" cy="106145"/>
            </a:xfrm>
            <a:custGeom>
              <a:avLst/>
              <a:gdLst/>
              <a:ahLst/>
              <a:cxnLst/>
              <a:rect l="l" t="t" r="r" b="b"/>
              <a:pathLst>
                <a:path w="3121" h="3335" extrusionOk="0">
                  <a:moveTo>
                    <a:pt x="2930" y="0"/>
                  </a:moveTo>
                  <a:cubicBezTo>
                    <a:pt x="2823" y="0"/>
                    <a:pt x="2739" y="96"/>
                    <a:pt x="2739" y="203"/>
                  </a:cubicBezTo>
                  <a:lnTo>
                    <a:pt x="2739" y="417"/>
                  </a:lnTo>
                  <a:cubicBezTo>
                    <a:pt x="2739" y="1822"/>
                    <a:pt x="1596" y="2965"/>
                    <a:pt x="191" y="2965"/>
                  </a:cubicBezTo>
                  <a:cubicBezTo>
                    <a:pt x="84" y="2965"/>
                    <a:pt x="1" y="3060"/>
                    <a:pt x="1" y="3156"/>
                  </a:cubicBezTo>
                  <a:cubicBezTo>
                    <a:pt x="1" y="3263"/>
                    <a:pt x="96" y="3334"/>
                    <a:pt x="203" y="3334"/>
                  </a:cubicBezTo>
                  <a:cubicBezTo>
                    <a:pt x="1811" y="3334"/>
                    <a:pt x="3120" y="2025"/>
                    <a:pt x="3120" y="417"/>
                  </a:cubicBezTo>
                  <a:lnTo>
                    <a:pt x="3120" y="203"/>
                  </a:lnTo>
                  <a:cubicBezTo>
                    <a:pt x="3120" y="96"/>
                    <a:pt x="3037" y="0"/>
                    <a:pt x="2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169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46F5D6-8D69-4212-BB64-1744F6D715B2}"/>
              </a:ext>
            </a:extLst>
          </p:cNvPr>
          <p:cNvSpPr txBox="1"/>
          <p:nvPr/>
        </p:nvSpPr>
        <p:spPr>
          <a:xfrm>
            <a:off x="2221410" y="390883"/>
            <a:ext cx="2365795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Lexend Exa" panose="020B0604020202020204" charset="0"/>
              </a:rPr>
              <a:t>Bruna Yumi Sato</a:t>
            </a:r>
            <a:br>
              <a:rPr lang="en-US" u="sng" dirty="0">
                <a:latin typeface="Lexend Exa" panose="020B0604020202020204" charset="0"/>
              </a:rPr>
            </a:br>
            <a:r>
              <a:rPr lang="en-US" dirty="0">
                <a:latin typeface="Lexend Exa" panose="020B0604020202020204" charset="0"/>
              </a:rPr>
              <a:t> </a:t>
            </a:r>
          </a:p>
          <a:p>
            <a:r>
              <a:rPr lang="en-US" sz="1100" b="1" dirty="0">
                <a:latin typeface="Lexend Exa"/>
              </a:rPr>
              <a:t>Scrum Master </a:t>
            </a:r>
            <a:endParaRPr lang="en-US" sz="1100" b="1" dirty="0"/>
          </a:p>
          <a:p>
            <a:r>
              <a:rPr lang="en-US" sz="1100" b="1" dirty="0">
                <a:latin typeface="Lexend Exa"/>
              </a:rPr>
              <a:t>Front-end</a:t>
            </a:r>
          </a:p>
          <a:p>
            <a:r>
              <a:rPr lang="en-US" sz="1100" b="1" dirty="0">
                <a:latin typeface="Lexend Exa"/>
              </a:rPr>
              <a:t>TI</a:t>
            </a:r>
          </a:p>
          <a:p>
            <a:endParaRPr lang="en-US" dirty="0">
              <a:latin typeface="Lexend Ex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C7798-B389-4335-B2FE-BB997DB73D5C}"/>
              </a:ext>
            </a:extLst>
          </p:cNvPr>
          <p:cNvSpPr txBox="1"/>
          <p:nvPr/>
        </p:nvSpPr>
        <p:spPr>
          <a:xfrm>
            <a:off x="6904112" y="2125474"/>
            <a:ext cx="1805077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Lexend Exa"/>
              </a:rPr>
              <a:t>Caio Hideki</a:t>
            </a:r>
            <a:br>
              <a:rPr lang="en-US" dirty="0">
                <a:latin typeface="Lexend Exa"/>
              </a:rPr>
            </a:br>
            <a:endParaRPr lang="en-US" dirty="0"/>
          </a:p>
          <a:p>
            <a:r>
              <a:rPr lang="en-US" sz="1100" b="1" dirty="0">
                <a:latin typeface="Lexend Exa"/>
              </a:rPr>
              <a:t>Especialista</a:t>
            </a:r>
            <a:r>
              <a:rPr lang="en-US" sz="1100" dirty="0">
                <a:latin typeface="Lexend Exa"/>
              </a:rPr>
              <a:t> </a:t>
            </a:r>
          </a:p>
          <a:p>
            <a:r>
              <a:rPr lang="en-US" sz="1100" b="1" dirty="0">
                <a:latin typeface="Lexend Exa"/>
              </a:rPr>
              <a:t>Back-end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9E9461-F5A8-41BD-8863-6209D02F756C}"/>
              </a:ext>
            </a:extLst>
          </p:cNvPr>
          <p:cNvSpPr txBox="1"/>
          <p:nvPr/>
        </p:nvSpPr>
        <p:spPr>
          <a:xfrm>
            <a:off x="2194403" y="3493816"/>
            <a:ext cx="235059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Lexend Exa"/>
              </a:rPr>
              <a:t>Matheus Correia</a:t>
            </a:r>
            <a:br>
              <a:rPr lang="en-US" dirty="0">
                <a:latin typeface="Lexend Exa"/>
              </a:rPr>
            </a:br>
            <a:endParaRPr lang="en-US" dirty="0"/>
          </a:p>
          <a:p>
            <a:r>
              <a:rPr lang="en-US" sz="1100" b="1" dirty="0">
                <a:latin typeface="Lexend Exa"/>
              </a:rPr>
              <a:t>Product Owner</a:t>
            </a:r>
            <a:endParaRPr lang="en-US" sz="1100" dirty="0">
              <a:latin typeface="Lexend Exa"/>
            </a:endParaRPr>
          </a:p>
          <a:p>
            <a:r>
              <a:rPr lang="en-US" sz="1100" b="1" dirty="0">
                <a:latin typeface="Lexend Exa"/>
              </a:rPr>
              <a:t>Banco de dados</a:t>
            </a:r>
          </a:p>
          <a:p>
            <a:endParaRPr lang="en-US" b="1" dirty="0">
              <a:latin typeface="Lexend Ex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7AEE42-9341-44FF-A859-B4E014AFBB20}"/>
              </a:ext>
            </a:extLst>
          </p:cNvPr>
          <p:cNvSpPr txBox="1"/>
          <p:nvPr/>
        </p:nvSpPr>
        <p:spPr>
          <a:xfrm>
            <a:off x="2117787" y="1974792"/>
            <a:ext cx="245421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Lexend Exa"/>
              </a:rPr>
              <a:t>João Pedro Santos</a:t>
            </a:r>
            <a:br>
              <a:rPr lang="en-US" dirty="0">
                <a:latin typeface="Lexend Exa"/>
              </a:rPr>
            </a:br>
            <a:endParaRPr lang="en-US" dirty="0"/>
          </a:p>
          <a:p>
            <a:r>
              <a:rPr lang="en-US" sz="1100" b="1" dirty="0">
                <a:latin typeface="Lexend Exa"/>
              </a:rPr>
              <a:t>Director</a:t>
            </a:r>
            <a:r>
              <a:rPr lang="en-US" sz="1100" dirty="0">
                <a:latin typeface="Lexend Exa"/>
              </a:rPr>
              <a:t> </a:t>
            </a:r>
            <a:endParaRPr lang="en-US" sz="1100" dirty="0"/>
          </a:p>
          <a:p>
            <a:r>
              <a:rPr lang="en-US" sz="1100" b="1" dirty="0">
                <a:latin typeface="Lexend Exa"/>
              </a:rPr>
              <a:t>TI</a:t>
            </a:r>
          </a:p>
          <a:p>
            <a:endParaRPr lang="en-US" dirty="0">
              <a:latin typeface="Lexend Ex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48BAE8-959A-4879-8D7B-3D19FFDF204B}"/>
              </a:ext>
            </a:extLst>
          </p:cNvPr>
          <p:cNvSpPr txBox="1"/>
          <p:nvPr/>
        </p:nvSpPr>
        <p:spPr>
          <a:xfrm>
            <a:off x="6904111" y="308393"/>
            <a:ext cx="1805077" cy="10310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Lexend Exa"/>
              </a:rPr>
              <a:t>Isaac Ferreira</a:t>
            </a:r>
            <a:br>
              <a:rPr lang="en-US" dirty="0">
                <a:latin typeface="Lexend Exa"/>
              </a:rPr>
            </a:br>
            <a:r>
              <a:rPr lang="en-US" dirty="0">
                <a:latin typeface="Lexend Exa"/>
              </a:rPr>
              <a:t> </a:t>
            </a:r>
          </a:p>
          <a:p>
            <a:r>
              <a:rPr lang="en-US" sz="1100" b="1" dirty="0">
                <a:latin typeface="Lexend Exa"/>
              </a:rPr>
              <a:t>CTO </a:t>
            </a:r>
          </a:p>
          <a:p>
            <a:r>
              <a:rPr lang="en-US" sz="1100" b="1" dirty="0">
                <a:latin typeface="Lexend Exa"/>
              </a:rPr>
              <a:t>Front-end</a:t>
            </a:r>
          </a:p>
          <a:p>
            <a:r>
              <a:rPr lang="en-US" sz="1100" b="1" dirty="0">
                <a:latin typeface="Lexend Exa"/>
              </a:rPr>
              <a:t>TI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ABF2AE3E-031F-4444-9791-0082CF7F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93" y="308393"/>
            <a:ext cx="1244361" cy="1244361"/>
          </a:xfrm>
          <a:prstGeom prst="ellipse">
            <a:avLst/>
          </a:prstGeom>
          <a:ln w="63500" cap="rnd">
            <a:solidFill>
              <a:schemeClr val="tx1">
                <a:lumMod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20207F1-6528-4DEB-8D66-9CE1E453364C}"/>
              </a:ext>
            </a:extLst>
          </p:cNvPr>
          <p:cNvSpPr txBox="1"/>
          <p:nvPr/>
        </p:nvSpPr>
        <p:spPr>
          <a:xfrm>
            <a:off x="6879779" y="3601539"/>
            <a:ext cx="201483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Lexend Exa"/>
              </a:rPr>
              <a:t>Júlio Moudatsos</a:t>
            </a:r>
            <a:br>
              <a:rPr lang="en-US" dirty="0">
                <a:latin typeface="Lexend Exa"/>
              </a:rPr>
            </a:br>
            <a:endParaRPr lang="en-US" dirty="0"/>
          </a:p>
          <a:p>
            <a:r>
              <a:rPr lang="en-US" sz="1100" b="1" dirty="0">
                <a:latin typeface="Lexend Exa"/>
              </a:rPr>
              <a:t>Especialista</a:t>
            </a:r>
            <a:endParaRPr lang="en-US" sz="1100" dirty="0"/>
          </a:p>
          <a:p>
            <a:r>
              <a:rPr lang="en-US" sz="1100" b="1" dirty="0">
                <a:latin typeface="Lexend Exa"/>
              </a:rPr>
              <a:t>Back-end </a:t>
            </a:r>
            <a:endParaRPr lang="en-US" sz="1100" b="1" dirty="0"/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7FD5F044-BF6A-462C-911E-5D80DD602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565" y="1890263"/>
            <a:ext cx="1309059" cy="1362974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8" descr="A person taking a selfie&#10;&#10;Description automatically generated">
            <a:extLst>
              <a:ext uri="{FF2B5EF4-FFF2-40B4-BE49-F238E27FC236}">
                <a16:creationId xmlns:a16="http://schemas.microsoft.com/office/drawing/2014/main" id="{600C971E-C713-4034-98F2-D9B908308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93" y="1832798"/>
            <a:ext cx="1265927" cy="1288767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9" descr="A picture containing person, tree, outdoor, young&#10;&#10;Description automatically generated">
            <a:extLst>
              <a:ext uri="{FF2B5EF4-FFF2-40B4-BE49-F238E27FC236}">
                <a16:creationId xmlns:a16="http://schemas.microsoft.com/office/drawing/2014/main" id="{2F080538-D2FD-4550-91FB-3DB133FD0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2998" y="3401609"/>
            <a:ext cx="1352192" cy="1371277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2CC28904-2BDC-4587-9005-639F099310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565" y="308393"/>
            <a:ext cx="1341408" cy="1303203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501D3-BC55-4444-B422-08E716816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1" b="10417"/>
          <a:stretch/>
        </p:blipFill>
        <p:spPr bwMode="auto">
          <a:xfrm>
            <a:off x="634393" y="3401609"/>
            <a:ext cx="1265421" cy="1371277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751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0FDAD7E0-E647-4222-AA53-2C7F9D41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747" y="1211551"/>
            <a:ext cx="3638822" cy="2720397"/>
          </a:xfrm>
          <a:prstGeom prst="rect">
            <a:avLst/>
          </a:prstGeom>
        </p:spPr>
      </p:pic>
      <p:cxnSp>
        <p:nvCxnSpPr>
          <p:cNvPr id="5" name="Google Shape;846;p36">
            <a:extLst>
              <a:ext uri="{FF2B5EF4-FFF2-40B4-BE49-F238E27FC236}">
                <a16:creationId xmlns:a16="http://schemas.microsoft.com/office/drawing/2014/main" id="{F107CE40-D9C9-4515-A7C9-239FDC3C9E99}"/>
              </a:ext>
            </a:extLst>
          </p:cNvPr>
          <p:cNvCxnSpPr>
            <a:cxnSpLocks/>
          </p:cNvCxnSpPr>
          <p:nvPr/>
        </p:nvCxnSpPr>
        <p:spPr>
          <a:xfrm>
            <a:off x="1089002" y="1117722"/>
            <a:ext cx="2542028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" name="Google Shape;810;p36">
            <a:extLst>
              <a:ext uri="{FF2B5EF4-FFF2-40B4-BE49-F238E27FC236}">
                <a16:creationId xmlns:a16="http://schemas.microsoft.com/office/drawing/2014/main" id="{A7C95BCF-53E1-448F-8E91-38A627414DAC}"/>
              </a:ext>
            </a:extLst>
          </p:cNvPr>
          <p:cNvSpPr txBox="1">
            <a:spLocks/>
          </p:cNvSpPr>
          <p:nvPr/>
        </p:nvSpPr>
        <p:spPr>
          <a:xfrm>
            <a:off x="1089002" y="1124853"/>
            <a:ext cx="2542028" cy="10093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 uso de estufas, tem resultados melhores do que mudas cultivadas em ambientes abertos.</a:t>
            </a:r>
            <a:endParaRPr lang="en-US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" name="Google Shape;811;p36">
            <a:extLst>
              <a:ext uri="{FF2B5EF4-FFF2-40B4-BE49-F238E27FC236}">
                <a16:creationId xmlns:a16="http://schemas.microsoft.com/office/drawing/2014/main" id="{9F4C2424-8B35-4D98-8774-58CF06E5D3C3}"/>
              </a:ext>
            </a:extLst>
          </p:cNvPr>
          <p:cNvSpPr txBox="1">
            <a:spLocks/>
          </p:cNvSpPr>
          <p:nvPr/>
        </p:nvSpPr>
        <p:spPr>
          <a:xfrm>
            <a:off x="1570739" y="651356"/>
            <a:ext cx="2378857" cy="5575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ESTUFA</a:t>
            </a:r>
          </a:p>
        </p:txBody>
      </p:sp>
      <p:cxnSp>
        <p:nvCxnSpPr>
          <p:cNvPr id="9" name="Google Shape;846;p36">
            <a:extLst>
              <a:ext uri="{FF2B5EF4-FFF2-40B4-BE49-F238E27FC236}">
                <a16:creationId xmlns:a16="http://schemas.microsoft.com/office/drawing/2014/main" id="{9954FE02-CAD0-4478-B771-F90D87B0F0F7}"/>
              </a:ext>
            </a:extLst>
          </p:cNvPr>
          <p:cNvCxnSpPr>
            <a:cxnSpLocks/>
          </p:cNvCxnSpPr>
          <p:nvPr/>
        </p:nvCxnSpPr>
        <p:spPr>
          <a:xfrm>
            <a:off x="1089002" y="1117722"/>
            <a:ext cx="2542028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5C89C254-82B5-4CBE-82DB-9540585BD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509" y="651356"/>
            <a:ext cx="370230" cy="370230"/>
          </a:xfrm>
          <a:prstGeom prst="rect">
            <a:avLst/>
          </a:prstGeom>
        </p:spPr>
      </p:pic>
      <p:grpSp>
        <p:nvGrpSpPr>
          <p:cNvPr id="18" name="Google Shape;9972;p63">
            <a:extLst>
              <a:ext uri="{FF2B5EF4-FFF2-40B4-BE49-F238E27FC236}">
                <a16:creationId xmlns:a16="http://schemas.microsoft.com/office/drawing/2014/main" id="{DE059CAC-34D2-4E3C-B630-DB03CC2E1B1A}"/>
              </a:ext>
            </a:extLst>
          </p:cNvPr>
          <p:cNvGrpSpPr/>
          <p:nvPr/>
        </p:nvGrpSpPr>
        <p:grpSpPr>
          <a:xfrm>
            <a:off x="1200509" y="2394128"/>
            <a:ext cx="372073" cy="355243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19" name="Google Shape;9973;p63">
              <a:extLst>
                <a:ext uri="{FF2B5EF4-FFF2-40B4-BE49-F238E27FC236}">
                  <a16:creationId xmlns:a16="http://schemas.microsoft.com/office/drawing/2014/main" id="{B3563D16-351C-4632-93FB-DB19AD640E23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974;p63">
              <a:extLst>
                <a:ext uri="{FF2B5EF4-FFF2-40B4-BE49-F238E27FC236}">
                  <a16:creationId xmlns:a16="http://schemas.microsoft.com/office/drawing/2014/main" id="{006BE554-CE99-428E-8FE8-86115E6D64DD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975;p63">
              <a:extLst>
                <a:ext uri="{FF2B5EF4-FFF2-40B4-BE49-F238E27FC236}">
                  <a16:creationId xmlns:a16="http://schemas.microsoft.com/office/drawing/2014/main" id="{054C12DA-273A-43E9-A828-A9FD234C57A9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976;p63">
              <a:extLst>
                <a:ext uri="{FF2B5EF4-FFF2-40B4-BE49-F238E27FC236}">
                  <a16:creationId xmlns:a16="http://schemas.microsoft.com/office/drawing/2014/main" id="{AD6C5D38-E084-4FC3-81E6-F62E46B7FE9F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977;p63">
              <a:extLst>
                <a:ext uri="{FF2B5EF4-FFF2-40B4-BE49-F238E27FC236}">
                  <a16:creationId xmlns:a16="http://schemas.microsoft.com/office/drawing/2014/main" id="{5EC657FC-2B57-4DA6-AE59-C67352AAB838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78;p63">
              <a:extLst>
                <a:ext uri="{FF2B5EF4-FFF2-40B4-BE49-F238E27FC236}">
                  <a16:creationId xmlns:a16="http://schemas.microsoft.com/office/drawing/2014/main" id="{2EA39BF6-3F0A-43A8-99BA-FE5AB4BE4348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" name="Google Shape;846;p36">
            <a:extLst>
              <a:ext uri="{FF2B5EF4-FFF2-40B4-BE49-F238E27FC236}">
                <a16:creationId xmlns:a16="http://schemas.microsoft.com/office/drawing/2014/main" id="{DF025895-F476-4406-AB22-E41C28F3B274}"/>
              </a:ext>
            </a:extLst>
          </p:cNvPr>
          <p:cNvCxnSpPr>
            <a:cxnSpLocks/>
          </p:cNvCxnSpPr>
          <p:nvPr/>
        </p:nvCxnSpPr>
        <p:spPr>
          <a:xfrm>
            <a:off x="1089002" y="2891095"/>
            <a:ext cx="2542028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898DE5-8933-4D27-BDFC-DE051AD26927}"/>
              </a:ext>
            </a:extLst>
          </p:cNvPr>
          <p:cNvSpPr txBox="1"/>
          <p:nvPr/>
        </p:nvSpPr>
        <p:spPr>
          <a:xfrm>
            <a:off x="1587643" y="2492539"/>
            <a:ext cx="1544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PREÇO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CE719BD-93ED-4C8B-AD61-2FE5C235904D}"/>
              </a:ext>
            </a:extLst>
          </p:cNvPr>
          <p:cNvSpPr txBox="1"/>
          <p:nvPr/>
        </p:nvSpPr>
        <p:spPr>
          <a:xfrm>
            <a:off x="948609" y="3049345"/>
            <a:ext cx="3052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Preço médio: R$25/m² - R$30/m²</a:t>
            </a:r>
          </a:p>
        </p:txBody>
      </p:sp>
    </p:spTree>
    <p:extLst>
      <p:ext uri="{BB962C8B-B14F-4D97-AF65-F5344CB8AC3E}">
        <p14:creationId xmlns:p14="http://schemas.microsoft.com/office/powerpoint/2010/main" val="143965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93A9135D-A571-4460-BF4C-BDF28CD7F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358" y="332521"/>
            <a:ext cx="5990417" cy="4478458"/>
          </a:xfrm>
          <a:prstGeom prst="rect">
            <a:avLst/>
          </a:prstGeom>
        </p:spPr>
      </p:pic>
      <p:pic>
        <p:nvPicPr>
          <p:cNvPr id="4" name="Imagem 3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5974EBBB-BD81-453E-9076-FD9D99822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739">
            <a:off x="3367185" y="3532156"/>
            <a:ext cx="1335838" cy="948556"/>
          </a:xfrm>
          <a:prstGeom prst="rect">
            <a:avLst/>
          </a:prstGeom>
        </p:spPr>
      </p:pic>
      <p:pic>
        <p:nvPicPr>
          <p:cNvPr id="13" name="Imagem 1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22DEE1F4-6C48-4C4B-BB05-28465FE0C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351" y="2218631"/>
            <a:ext cx="1193700" cy="217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>
                <a:solidFill>
                  <a:srgbClr val="823E43"/>
                </a:solidFill>
              </a:rPr>
              <a:t>Visão</a:t>
            </a:r>
          </a:p>
        </p:txBody>
      </p:sp>
      <p:cxnSp>
        <p:nvCxnSpPr>
          <p:cNvPr id="305" name="Google Shape;305;p28"/>
          <p:cNvCxnSpPr/>
          <p:nvPr/>
        </p:nvCxnSpPr>
        <p:spPr>
          <a:xfrm>
            <a:off x="853096" y="945315"/>
            <a:ext cx="1265044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28"/>
          <p:cNvCxnSpPr/>
          <p:nvPr/>
        </p:nvCxnSpPr>
        <p:spPr>
          <a:xfrm>
            <a:off x="814225" y="4476350"/>
            <a:ext cx="74922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Imagem 2" descr="Diagrama&#10;&#10;Descrição gerada automaticamente com confiança baixa">
            <a:extLst>
              <a:ext uri="{FF2B5EF4-FFF2-40B4-BE49-F238E27FC236}">
                <a16:creationId xmlns:a16="http://schemas.microsoft.com/office/drawing/2014/main" id="{CEAF8BF6-EDB4-41C1-B687-FF76BB534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52"/>
          <a:stretch/>
        </p:blipFill>
        <p:spPr>
          <a:xfrm>
            <a:off x="352425" y="1086541"/>
            <a:ext cx="8439150" cy="370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1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63751F8-791F-4099-8B0A-C83E79EDB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105" y="285654"/>
            <a:ext cx="5192626" cy="3640640"/>
          </a:xfrm>
          <a:prstGeom prst="rect">
            <a:avLst/>
          </a:prstGeom>
        </p:spPr>
      </p:pic>
      <p:pic>
        <p:nvPicPr>
          <p:cNvPr id="7" name="Imagem 6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9ED82E1-78A8-4ACF-A59B-4829C4BA3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4134">
            <a:off x="480074" y="1407049"/>
            <a:ext cx="1814619" cy="3310522"/>
          </a:xfrm>
          <a:prstGeom prst="rect">
            <a:avLst/>
          </a:prstGeom>
        </p:spPr>
      </p:pic>
      <p:pic>
        <p:nvPicPr>
          <p:cNvPr id="9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C4B083D4-4C28-48F6-B8F6-54D1D419B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955" y="3262442"/>
            <a:ext cx="1869785" cy="132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6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p28"/>
          <p:cNvCxnSpPr/>
          <p:nvPr/>
        </p:nvCxnSpPr>
        <p:spPr>
          <a:xfrm>
            <a:off x="831530" y="923749"/>
            <a:ext cx="218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28"/>
          <p:cNvCxnSpPr/>
          <p:nvPr/>
        </p:nvCxnSpPr>
        <p:spPr>
          <a:xfrm>
            <a:off x="814225" y="4476350"/>
            <a:ext cx="74922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AE94C60-9D9A-412B-965B-9A8E146BC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DESAFIOS</a:t>
            </a:r>
          </a:p>
        </p:txBody>
      </p:sp>
      <p:pic>
        <p:nvPicPr>
          <p:cNvPr id="28" name="Picture 28" descr="Icon&#10;&#10;Description automatically generated">
            <a:extLst>
              <a:ext uri="{FF2B5EF4-FFF2-40B4-BE49-F238E27FC236}">
                <a16:creationId xmlns:a16="http://schemas.microsoft.com/office/drawing/2014/main" id="{2556EEFF-5BD5-4A50-A0D2-3F198BD68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47" y="2187289"/>
            <a:ext cx="1373758" cy="1352192"/>
          </a:xfrm>
          <a:prstGeom prst="rect">
            <a:avLst/>
          </a:prstGeom>
        </p:spPr>
      </p:pic>
      <p:pic>
        <p:nvPicPr>
          <p:cNvPr id="29" name="Picture 29" descr="Icon&#10;&#10;Description automatically generated">
            <a:extLst>
              <a:ext uri="{FF2B5EF4-FFF2-40B4-BE49-F238E27FC236}">
                <a16:creationId xmlns:a16="http://schemas.microsoft.com/office/drawing/2014/main" id="{DB364B92-DDC5-4B74-85F2-0DC2E97FE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696" y="2133376"/>
            <a:ext cx="1697248" cy="1686465"/>
          </a:xfrm>
          <a:prstGeom prst="rect">
            <a:avLst/>
          </a:prstGeom>
        </p:spPr>
      </p:pic>
      <p:pic>
        <p:nvPicPr>
          <p:cNvPr id="31" name="Picture 31" descr="Icon&#10;&#10;Description automatically generated">
            <a:extLst>
              <a:ext uri="{FF2B5EF4-FFF2-40B4-BE49-F238E27FC236}">
                <a16:creationId xmlns:a16="http://schemas.microsoft.com/office/drawing/2014/main" id="{3678A8D0-80E6-458D-9CD5-C6919B46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7291" y="2187291"/>
            <a:ext cx="1589417" cy="157863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066F8D5-DD93-4B16-B86B-BACC329FD427}"/>
              </a:ext>
            </a:extLst>
          </p:cNvPr>
          <p:cNvSpPr txBox="1"/>
          <p:nvPr/>
        </p:nvSpPr>
        <p:spPr>
          <a:xfrm>
            <a:off x="996347" y="1572658"/>
            <a:ext cx="14061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Lexend Exa"/>
              </a:rPr>
              <a:t>Local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58564B-46DA-40D7-A5DB-362605DA1ECD}"/>
              </a:ext>
            </a:extLst>
          </p:cNvPr>
          <p:cNvSpPr txBox="1"/>
          <p:nvPr/>
        </p:nvSpPr>
        <p:spPr>
          <a:xfrm>
            <a:off x="3033264" y="1572659"/>
            <a:ext cx="30774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Lexend Exa"/>
              </a:rPr>
              <a:t>Temperatura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A02B44-5837-49FB-B0C1-9DDF971FE7A7}"/>
              </a:ext>
            </a:extLst>
          </p:cNvPr>
          <p:cNvSpPr txBox="1"/>
          <p:nvPr/>
        </p:nvSpPr>
        <p:spPr>
          <a:xfrm>
            <a:off x="6592697" y="1572658"/>
            <a:ext cx="17137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latin typeface="Lexend Exa"/>
              </a:rPr>
              <a:t>Pragas</a:t>
            </a:r>
          </a:p>
        </p:txBody>
      </p:sp>
    </p:spTree>
    <p:extLst>
      <p:ext uri="{BB962C8B-B14F-4D97-AF65-F5344CB8AC3E}">
        <p14:creationId xmlns:p14="http://schemas.microsoft.com/office/powerpoint/2010/main" val="1486619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D78CFE1E-3EA0-40F0-BDF3-9ABBB39DA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079" y="481684"/>
            <a:ext cx="8499842" cy="418013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pic>
        <p:nvPicPr>
          <p:cNvPr id="8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E209BA0-8134-4A57-A59D-61CD4DEC0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4" y="781818"/>
            <a:ext cx="8371935" cy="3817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CD90A9-2772-4A79-99A8-288DA8866EB3}"/>
              </a:ext>
            </a:extLst>
          </p:cNvPr>
          <p:cNvSpPr txBox="1"/>
          <p:nvPr/>
        </p:nvSpPr>
        <p:spPr>
          <a:xfrm>
            <a:off x="334813" y="340204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>
                <a:latin typeface="Lexend Exa"/>
                <a:hlinkClick r:id="rId4"/>
              </a:rPr>
              <a:t>PLANNER</a:t>
            </a:r>
            <a:endParaRPr lang="en-US" sz="1600" dirty="0">
              <a:latin typeface="Lexend Exa"/>
            </a:endParaRPr>
          </a:p>
        </p:txBody>
      </p:sp>
    </p:spTree>
    <p:extLst>
      <p:ext uri="{BB962C8B-B14F-4D97-AF65-F5344CB8AC3E}">
        <p14:creationId xmlns:p14="http://schemas.microsoft.com/office/powerpoint/2010/main" val="4281510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pic>
        <p:nvPicPr>
          <p:cNvPr id="8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47C8926-7C16-4DEE-A82B-0A0F254A4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13" y="878552"/>
            <a:ext cx="7854350" cy="34834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720ADB-D992-41C7-965E-3F81E2AEA358}"/>
              </a:ext>
            </a:extLst>
          </p:cNvPr>
          <p:cNvSpPr txBox="1"/>
          <p:nvPr/>
        </p:nvSpPr>
        <p:spPr>
          <a:xfrm>
            <a:off x="464209" y="42646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4"/>
              </a:rPr>
              <a:t>ATAS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33635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pic>
        <p:nvPicPr>
          <p:cNvPr id="11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1F1E43-EDE7-4E24-A466-AC24CA2F4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711" y="510092"/>
            <a:ext cx="6722133" cy="4306627"/>
          </a:xfrm>
          <a:prstGeom prst="rect">
            <a:avLst/>
          </a:prstGeom>
        </p:spPr>
      </p:pic>
      <p:sp>
        <p:nvSpPr>
          <p:cNvPr id="9" name="TextBox 18">
            <a:extLst>
              <a:ext uri="{FF2B5EF4-FFF2-40B4-BE49-F238E27FC236}">
                <a16:creationId xmlns:a16="http://schemas.microsoft.com/office/drawing/2014/main" id="{E6D6931B-E2FB-4082-9A29-8FD21684E659}"/>
              </a:ext>
            </a:extLst>
          </p:cNvPr>
          <p:cNvSpPr txBox="1"/>
          <p:nvPr/>
        </p:nvSpPr>
        <p:spPr>
          <a:xfrm>
            <a:off x="375249" y="326725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>
                <a:latin typeface="Lexend Exa"/>
              </a:rPr>
              <a:t>Backlog</a:t>
            </a:r>
          </a:p>
        </p:txBody>
      </p:sp>
    </p:spTree>
    <p:extLst>
      <p:ext uri="{BB962C8B-B14F-4D97-AF65-F5344CB8AC3E}">
        <p14:creationId xmlns:p14="http://schemas.microsoft.com/office/powerpoint/2010/main" val="1282634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9A36B2-5D6E-47EB-9100-CFA570057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665"/>
              </p:ext>
            </p:extLst>
          </p:nvPr>
        </p:nvGraphicFramePr>
        <p:xfrm>
          <a:off x="419279" y="1061049"/>
          <a:ext cx="8451177" cy="3792804"/>
        </p:xfrm>
        <a:graphic>
          <a:graphicData uri="http://schemas.openxmlformats.org/drawingml/2006/table">
            <a:tbl>
              <a:tblPr firstRow="1" bandRow="1">
                <a:tableStyleId>{4FCF71A1-5F7C-4215-8B5B-4A34F64ECD6A}</a:tableStyleId>
              </a:tblPr>
              <a:tblGrid>
                <a:gridCol w="1330398">
                  <a:extLst>
                    <a:ext uri="{9D8B030D-6E8A-4147-A177-3AD203B41FA5}">
                      <a16:colId xmlns:a16="http://schemas.microsoft.com/office/drawing/2014/main" val="897056804"/>
                    </a:ext>
                  </a:extLst>
                </a:gridCol>
                <a:gridCol w="950312">
                  <a:extLst>
                    <a:ext uri="{9D8B030D-6E8A-4147-A177-3AD203B41FA5}">
                      <a16:colId xmlns:a16="http://schemas.microsoft.com/office/drawing/2014/main" val="3014147942"/>
                    </a:ext>
                  </a:extLst>
                </a:gridCol>
                <a:gridCol w="1062854">
                  <a:extLst>
                    <a:ext uri="{9D8B030D-6E8A-4147-A177-3AD203B41FA5}">
                      <a16:colId xmlns:a16="http://schemas.microsoft.com/office/drawing/2014/main" val="1696342808"/>
                    </a:ext>
                  </a:extLst>
                </a:gridCol>
                <a:gridCol w="1321189">
                  <a:extLst>
                    <a:ext uri="{9D8B030D-6E8A-4147-A177-3AD203B41FA5}">
                      <a16:colId xmlns:a16="http://schemas.microsoft.com/office/drawing/2014/main" val="158245625"/>
                    </a:ext>
                  </a:extLst>
                </a:gridCol>
                <a:gridCol w="2147856">
                  <a:extLst>
                    <a:ext uri="{9D8B030D-6E8A-4147-A177-3AD203B41FA5}">
                      <a16:colId xmlns:a16="http://schemas.microsoft.com/office/drawing/2014/main" val="2853953300"/>
                    </a:ext>
                  </a:extLst>
                </a:gridCol>
                <a:gridCol w="1638568">
                  <a:extLst>
                    <a:ext uri="{9D8B030D-6E8A-4147-A177-3AD203B41FA5}">
                      <a16:colId xmlns:a16="http://schemas.microsoft.com/office/drawing/2014/main" val="271825088"/>
                    </a:ext>
                  </a:extLst>
                </a:gridCol>
              </a:tblGrid>
              <a:tr h="1073960">
                <a:tc>
                  <a:txBody>
                    <a:bodyPr/>
                    <a:lstStyle/>
                    <a:p>
                      <a:pPr algn="ctr" fontAlgn="b"/>
                      <a:endParaRPr lang="en-US" sz="11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Probalidade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Impacto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Sem impacto (6)</a:t>
                      </a: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Leve (7)</a:t>
                      </a: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Médio (8)</a:t>
                      </a: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Grave (9)</a:t>
                      </a: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Muito Grave (10)</a:t>
                      </a: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668197249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Raro (1)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098467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Baixo (2)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16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57363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Médio (3)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21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24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27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144227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Alto (4)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24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28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32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36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969618"/>
                  </a:ext>
                </a:extLst>
              </a:tr>
              <a:tr h="7383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 err="1">
                          <a:effectLst/>
                        </a:rPr>
                        <a:t>Muito</a:t>
                      </a:r>
                      <a:r>
                        <a:rPr lang="en-US" sz="1100" dirty="0">
                          <a:effectLst/>
                        </a:rPr>
                        <a:t> alto (5)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35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45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50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455732"/>
                  </a:ext>
                </a:extLst>
              </a:tr>
            </a:tbl>
          </a:graphicData>
        </a:graphic>
      </p:graphicFrame>
      <p:sp>
        <p:nvSpPr>
          <p:cNvPr id="3" name="TextBox 18">
            <a:extLst>
              <a:ext uri="{FF2B5EF4-FFF2-40B4-BE49-F238E27FC236}">
                <a16:creationId xmlns:a16="http://schemas.microsoft.com/office/drawing/2014/main" id="{E48A843E-56EF-45C3-AE63-11A7A5020D16}"/>
              </a:ext>
            </a:extLst>
          </p:cNvPr>
          <p:cNvSpPr txBox="1"/>
          <p:nvPr/>
        </p:nvSpPr>
        <p:spPr>
          <a:xfrm>
            <a:off x="419279" y="441025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 err="1">
                <a:latin typeface="Lexend Exa"/>
              </a:rPr>
              <a:t>Risco</a:t>
            </a:r>
            <a:r>
              <a:rPr lang="en-US" sz="1600" dirty="0">
                <a:latin typeface="Lexend Exa"/>
              </a:rPr>
              <a:t> do </a:t>
            </a:r>
            <a:r>
              <a:rPr lang="en-US" sz="1600" dirty="0" err="1">
                <a:latin typeface="Lexend Exa"/>
              </a:rPr>
              <a:t>Projeto</a:t>
            </a:r>
            <a:endParaRPr lang="en-US" sz="1600" dirty="0">
              <a:latin typeface="Lexend Ex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3129DC0-C792-469C-B5B3-08B774671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660284"/>
              </p:ext>
            </p:extLst>
          </p:nvPr>
        </p:nvGraphicFramePr>
        <p:xfrm>
          <a:off x="685369" y="269489"/>
          <a:ext cx="7758725" cy="4693920"/>
        </p:xfrm>
        <a:graphic>
          <a:graphicData uri="http://schemas.openxmlformats.org/drawingml/2006/table">
            <a:tbl>
              <a:tblPr firstRow="1" bandRow="1">
                <a:tableStyleId>{4FCF71A1-5F7C-4215-8B5B-4A34F64ECD6A}</a:tableStyleId>
              </a:tblPr>
              <a:tblGrid>
                <a:gridCol w="1551745">
                  <a:extLst>
                    <a:ext uri="{9D8B030D-6E8A-4147-A177-3AD203B41FA5}">
                      <a16:colId xmlns:a16="http://schemas.microsoft.com/office/drawing/2014/main" val="2260575348"/>
                    </a:ext>
                  </a:extLst>
                </a:gridCol>
                <a:gridCol w="1551745">
                  <a:extLst>
                    <a:ext uri="{9D8B030D-6E8A-4147-A177-3AD203B41FA5}">
                      <a16:colId xmlns:a16="http://schemas.microsoft.com/office/drawing/2014/main" val="1953504510"/>
                    </a:ext>
                  </a:extLst>
                </a:gridCol>
                <a:gridCol w="1551745">
                  <a:extLst>
                    <a:ext uri="{9D8B030D-6E8A-4147-A177-3AD203B41FA5}">
                      <a16:colId xmlns:a16="http://schemas.microsoft.com/office/drawing/2014/main" val="2614790693"/>
                    </a:ext>
                  </a:extLst>
                </a:gridCol>
                <a:gridCol w="1551745">
                  <a:extLst>
                    <a:ext uri="{9D8B030D-6E8A-4147-A177-3AD203B41FA5}">
                      <a16:colId xmlns:a16="http://schemas.microsoft.com/office/drawing/2014/main" val="385230324"/>
                    </a:ext>
                  </a:extLst>
                </a:gridCol>
                <a:gridCol w="1551745">
                  <a:extLst>
                    <a:ext uri="{9D8B030D-6E8A-4147-A177-3AD203B41FA5}">
                      <a16:colId xmlns:a16="http://schemas.microsoft.com/office/drawing/2014/main" val="4109606289"/>
                    </a:ext>
                  </a:extLst>
                </a:gridCol>
              </a:tblGrid>
              <a:tr h="73047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 dirty="0" err="1">
                          <a:latin typeface="Arial"/>
                        </a:rPr>
                        <a:t>Risco</a:t>
                      </a:r>
                      <a:r>
                        <a:rPr lang="en-US" sz="1400" b="1" i="0" u="none" strike="noStrike" noProof="0" dirty="0">
                          <a:latin typeface="Arial"/>
                        </a:rPr>
                        <a:t> do </a:t>
                      </a:r>
                      <a:r>
                        <a:rPr lang="en-US" sz="1400" b="1" i="0" u="none" strike="noStrike" noProof="0" dirty="0" err="1">
                          <a:latin typeface="Arial"/>
                        </a:rPr>
                        <a:t>projeto</a:t>
                      </a:r>
                      <a:endParaRPr lang="en-US" dirty="0"/>
                    </a:p>
                    <a:p>
                      <a:pPr lvl="0" algn="ctr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 b="1" dirty="0"/>
                      </a:br>
                      <a:r>
                        <a:rPr lang="en-US" b="1" dirty="0" err="1"/>
                        <a:t>Pontuação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 b="1" dirty="0"/>
                      </a:br>
                      <a:r>
                        <a:rPr lang="en-US" b="1" dirty="0" err="1"/>
                        <a:t>Impacto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Evitar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ou</a:t>
                      </a:r>
                      <a:r>
                        <a:rPr lang="en-US" b="1" dirty="0"/>
                        <a:t> </a:t>
                      </a:r>
                    </a:p>
                    <a:p>
                      <a:pPr lvl="0" algn="ctr">
                        <a:buNone/>
                      </a:pPr>
                      <a:r>
                        <a:rPr lang="en-US" b="1" dirty="0" err="1"/>
                        <a:t>Mitigar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Plano de </a:t>
                      </a:r>
                      <a:r>
                        <a:rPr lang="en-US" b="1" dirty="0" err="1"/>
                        <a:t>resposta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891369"/>
                  </a:ext>
                </a:extLst>
              </a:tr>
              <a:tr h="517417">
                <a:tc>
                  <a:txBody>
                    <a:bodyPr/>
                    <a:lstStyle/>
                    <a:p>
                      <a:r>
                        <a:rPr lang="en-US"/>
                        <a:t>Integrante sair da equipe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Evitar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Reorganização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tarefas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011172"/>
                  </a:ext>
                </a:extLst>
              </a:tr>
              <a:tr h="517417">
                <a:tc>
                  <a:txBody>
                    <a:bodyPr/>
                    <a:lstStyle/>
                    <a:p>
                      <a:r>
                        <a:rPr lang="en-US"/>
                        <a:t>Dificuldade de lógica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Mitigar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Explicar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novamente</a:t>
                      </a:r>
                      <a:r>
                        <a:rPr lang="en-US" dirty="0"/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987615"/>
                  </a:ext>
                </a:extLst>
              </a:tr>
              <a:tr h="517417">
                <a:tc>
                  <a:txBody>
                    <a:bodyPr/>
                    <a:lstStyle/>
                    <a:p>
                      <a:r>
                        <a:rPr lang="en-US"/>
                        <a:t>Erro de 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Evitar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Revisão</a:t>
                      </a:r>
                      <a:r>
                        <a:rPr lang="en-US" dirty="0"/>
                        <a:t> do </a:t>
                      </a:r>
                      <a:r>
                        <a:rPr lang="en-US" dirty="0" err="1"/>
                        <a:t>código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99811"/>
                  </a:ext>
                </a:extLst>
              </a:tr>
              <a:tr h="517417">
                <a:tc>
                  <a:txBody>
                    <a:bodyPr/>
                    <a:lstStyle/>
                    <a:p>
                      <a:r>
                        <a:rPr lang="en-US"/>
                        <a:t>Falta de Comunicação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Mitigar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Aumentar comunicação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631583"/>
                  </a:ext>
                </a:extLst>
              </a:tr>
              <a:tr h="730470">
                <a:tc>
                  <a:txBody>
                    <a:bodyPr/>
                    <a:lstStyle/>
                    <a:p>
                      <a:r>
                        <a:rPr lang="en-US"/>
                        <a:t>Entregantes se recusa a colaborar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Evitar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Conversar com superiores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733898"/>
                  </a:ext>
                </a:extLst>
              </a:tr>
              <a:tr h="1156578">
                <a:tc>
                  <a:txBody>
                    <a:bodyPr/>
                    <a:lstStyle/>
                    <a:p>
                      <a:r>
                        <a:rPr lang="en-US"/>
                        <a:t>Entregas Atrasadas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Evitar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 err="1">
                          <a:latin typeface="Arial"/>
                        </a:rPr>
                        <a:t>Cobrança</a:t>
                      </a:r>
                      <a:r>
                        <a:rPr lang="en-US" sz="1400" b="0" i="0" u="none" strike="noStrike" noProof="0" dirty="0">
                          <a:latin typeface="Arial"/>
                        </a:rPr>
                        <a:t> </a:t>
                      </a:r>
                      <a:r>
                        <a:rPr lang="en-US" sz="1400" b="0" i="0" u="none" strike="noStrike" noProof="0" dirty="0" err="1">
                          <a:latin typeface="Arial"/>
                        </a:rPr>
                        <a:t>maior</a:t>
                      </a:r>
                      <a:r>
                        <a:rPr lang="en-US" sz="1400" b="0" i="0" u="none" strike="noStrike" noProof="0" dirty="0">
                          <a:latin typeface="Arial"/>
                        </a:rPr>
                        <a:t> </a:t>
                      </a:r>
                      <a:r>
                        <a:rPr lang="en-US" sz="1400" b="0" i="0" u="none" strike="noStrike" noProof="0" dirty="0" err="1">
                          <a:latin typeface="Arial"/>
                        </a:rPr>
                        <a:t>sobre</a:t>
                      </a:r>
                      <a:r>
                        <a:rPr lang="en-US" sz="1400" b="0" i="0" u="none" strike="noStrike" noProof="0" dirty="0">
                          <a:latin typeface="Arial"/>
                        </a:rPr>
                        <a:t> o </a:t>
                      </a:r>
                      <a:r>
                        <a:rPr lang="en-US" sz="1400" b="0" i="0" u="none" strike="noStrike" noProof="0" dirty="0" err="1">
                          <a:latin typeface="Arial"/>
                        </a:rPr>
                        <a:t>atraso</a:t>
                      </a:r>
                      <a:r>
                        <a:rPr lang="en-US" sz="1400" b="0" i="0" u="none" strike="noStrike" noProof="0" dirty="0">
                          <a:latin typeface="Arial"/>
                        </a:rPr>
                        <a:t> e </a:t>
                      </a:r>
                      <a:r>
                        <a:rPr lang="en-US" sz="1400" b="0" i="0" u="none" strike="noStrike" noProof="0" dirty="0" err="1">
                          <a:latin typeface="Arial"/>
                        </a:rPr>
                        <a:t>cuidado</a:t>
                      </a:r>
                      <a:r>
                        <a:rPr lang="en-US" sz="1400" b="0" i="0" u="none" strike="noStrike" noProof="0" dirty="0">
                          <a:latin typeface="Arial"/>
                        </a:rPr>
                        <a:t> para a </a:t>
                      </a:r>
                      <a:r>
                        <a:rPr lang="en-US" sz="1400" b="0" i="0" u="none" strike="noStrike" noProof="0" dirty="0" err="1">
                          <a:latin typeface="Arial"/>
                        </a:rPr>
                        <a:t>não</a:t>
                      </a:r>
                      <a:r>
                        <a:rPr lang="en-US" sz="1400" b="0" i="0" u="none" strike="noStrike" noProof="0" dirty="0">
                          <a:latin typeface="Arial"/>
                        </a:rPr>
                        <a:t> </a:t>
                      </a:r>
                      <a:r>
                        <a:rPr lang="en-US" sz="1400" b="0" i="0" u="none" strike="noStrike" noProof="0" dirty="0" err="1">
                          <a:latin typeface="Arial"/>
                        </a:rPr>
                        <a:t>reincidência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84484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A1726843-E46C-4DDF-A8B8-1032DC81B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5" y="336250"/>
            <a:ext cx="8781150" cy="4699440"/>
          </a:xfrm>
          <a:prstGeom prst="rect">
            <a:avLst/>
          </a:prstGeom>
        </p:spPr>
      </p:pic>
      <p:sp>
        <p:nvSpPr>
          <p:cNvPr id="3" name="TextBox 18">
            <a:extLst>
              <a:ext uri="{FF2B5EF4-FFF2-40B4-BE49-F238E27FC236}">
                <a16:creationId xmlns:a16="http://schemas.microsoft.com/office/drawing/2014/main" id="{C2ABBFAE-20BD-422F-931F-DB6C691EB6F8}"/>
              </a:ext>
            </a:extLst>
          </p:cNvPr>
          <p:cNvSpPr txBox="1"/>
          <p:nvPr/>
        </p:nvSpPr>
        <p:spPr>
          <a:xfrm>
            <a:off x="428804" y="336250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 err="1">
                <a:latin typeface="Lexend Exa"/>
              </a:rPr>
              <a:t>Modelagem</a:t>
            </a:r>
            <a:r>
              <a:rPr lang="en-US" sz="1600" dirty="0">
                <a:latin typeface="Lexend Exa"/>
              </a:rPr>
              <a:t> de </a:t>
            </a:r>
            <a:br>
              <a:rPr lang="en-US" sz="1600" dirty="0">
                <a:latin typeface="Lexend Exa"/>
              </a:rPr>
            </a:br>
            <a:r>
              <a:rPr lang="en-US" sz="1600" dirty="0">
                <a:latin typeface="Lexend Exa"/>
              </a:rPr>
              <a:t>Banco de Dados</a:t>
            </a:r>
          </a:p>
        </p:txBody>
      </p:sp>
    </p:spTree>
    <p:extLst>
      <p:ext uri="{BB962C8B-B14F-4D97-AF65-F5344CB8AC3E}">
        <p14:creationId xmlns:p14="http://schemas.microsoft.com/office/powerpoint/2010/main" val="28659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5AD8FCE-EE5A-4F45-9D18-BB389CA0B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573394"/>
              </p:ext>
            </p:extLst>
          </p:nvPr>
        </p:nvGraphicFramePr>
        <p:xfrm>
          <a:off x="323671" y="1002676"/>
          <a:ext cx="8464133" cy="617220"/>
        </p:xfrm>
        <a:graphic>
          <a:graphicData uri="http://schemas.openxmlformats.org/drawingml/2006/table">
            <a:tbl>
              <a:tblPr firstRow="1" bandRow="1">
                <a:tableStyleId>{4FCF71A1-5F7C-4215-8B5B-4A34F64ECD6A}</a:tableStyleId>
              </a:tblPr>
              <a:tblGrid>
                <a:gridCol w="1648858">
                  <a:extLst>
                    <a:ext uri="{9D8B030D-6E8A-4147-A177-3AD203B41FA5}">
                      <a16:colId xmlns:a16="http://schemas.microsoft.com/office/drawing/2014/main" val="868521364"/>
                    </a:ext>
                  </a:extLst>
                </a:gridCol>
                <a:gridCol w="1143207">
                  <a:extLst>
                    <a:ext uri="{9D8B030D-6E8A-4147-A177-3AD203B41FA5}">
                      <a16:colId xmlns:a16="http://schemas.microsoft.com/office/drawing/2014/main" val="1658838556"/>
                    </a:ext>
                  </a:extLst>
                </a:gridCol>
                <a:gridCol w="1692827">
                  <a:extLst>
                    <a:ext uri="{9D8B030D-6E8A-4147-A177-3AD203B41FA5}">
                      <a16:colId xmlns:a16="http://schemas.microsoft.com/office/drawing/2014/main" val="1387949578"/>
                    </a:ext>
                  </a:extLst>
                </a:gridCol>
                <a:gridCol w="1692827">
                  <a:extLst>
                    <a:ext uri="{9D8B030D-6E8A-4147-A177-3AD203B41FA5}">
                      <a16:colId xmlns:a16="http://schemas.microsoft.com/office/drawing/2014/main" val="1991260201"/>
                    </a:ext>
                  </a:extLst>
                </a:gridCol>
                <a:gridCol w="1143207">
                  <a:extLst>
                    <a:ext uri="{9D8B030D-6E8A-4147-A177-3AD203B41FA5}">
                      <a16:colId xmlns:a16="http://schemas.microsoft.com/office/drawing/2014/main" val="1186745540"/>
                    </a:ext>
                  </a:extLst>
                </a:gridCol>
                <a:gridCol w="1143207">
                  <a:extLst>
                    <a:ext uri="{9D8B030D-6E8A-4147-A177-3AD203B41FA5}">
                      <a16:colId xmlns:a16="http://schemas.microsoft.com/office/drawing/2014/main" val="3323401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PERIGO</a:t>
                      </a:r>
                    </a:p>
                  </a:txBody>
                  <a:tcPr marL="47625" marR="47625" marT="47625" marB="47625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ALERTA</a:t>
                      </a:r>
                    </a:p>
                  </a:txBody>
                  <a:tcPr marL="47625" marR="47625" marT="47625" marB="47625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MODERADO</a:t>
                      </a:r>
                    </a:p>
                  </a:txBody>
                  <a:tcPr marL="47625" marR="47625" marT="47625" marB="47625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MODERADO</a:t>
                      </a:r>
                    </a:p>
                  </a:txBody>
                  <a:tcPr marL="47625" marR="47625" marT="47625" marB="47625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ALERTA</a:t>
                      </a:r>
                    </a:p>
                  </a:txBody>
                  <a:tcPr marL="47625" marR="47625" marT="47625" marB="47625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PERIGO</a:t>
                      </a:r>
                    </a:p>
                  </a:txBody>
                  <a:tcPr marL="47625" marR="47625" marT="47625" marB="47625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2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47625" marR="47625" marT="47625" marB="47625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effectLst/>
                        </a:rPr>
                        <a:t>18</a:t>
                      </a:r>
                    </a:p>
                  </a:txBody>
                  <a:tcPr marL="47625" marR="47625" marT="47625" marB="476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effectLst/>
                        </a:rPr>
                        <a:t>19</a:t>
                      </a:r>
                    </a:p>
                  </a:txBody>
                  <a:tcPr marL="47625" marR="47625" marT="47625" marB="476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effectLst/>
                        </a:rPr>
                        <a:t>20</a:t>
                      </a:r>
                    </a:p>
                  </a:txBody>
                  <a:tcPr marL="47625" marR="47625" marT="47625" marB="476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effectLst/>
                        </a:rPr>
                        <a:t>22</a:t>
                      </a:r>
                    </a:p>
                  </a:txBody>
                  <a:tcPr marL="47625" marR="47625" marT="47625" marB="476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effectLst/>
                        </a:rPr>
                        <a:t>27</a:t>
                      </a:r>
                    </a:p>
                  </a:txBody>
                  <a:tcPr marL="47625" marR="47625" marT="47625" marB="476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409197"/>
                  </a:ext>
                </a:extLst>
              </a:tr>
            </a:tbl>
          </a:graphicData>
        </a:graphic>
      </p:graphicFrame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6510D023-47C3-4583-9D48-31B308696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1" y="2105072"/>
            <a:ext cx="2042304" cy="1925393"/>
          </a:xfrm>
          <a:prstGeom prst="rect">
            <a:avLst/>
          </a:prstGeom>
        </p:spPr>
      </p:pic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30ABA7C8-1F5A-4028-BEB3-467BEC9A1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070" y="2105492"/>
            <a:ext cx="2031521" cy="1924553"/>
          </a:xfrm>
          <a:prstGeom prst="rect">
            <a:avLst/>
          </a:prstGeom>
        </p:spPr>
      </p:pic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AD7058E0-0217-4F9A-A84B-FCDAB589F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0542" y="2111031"/>
            <a:ext cx="1912908" cy="1935042"/>
          </a:xfrm>
          <a:prstGeom prst="rect">
            <a:avLst/>
          </a:prstGeom>
        </p:spPr>
      </p:pic>
      <p:pic>
        <p:nvPicPr>
          <p:cNvPr id="14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CA0E1C-5243-4CD0-8146-1A09345E1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768" y="2119836"/>
            <a:ext cx="2247182" cy="19282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6C83AC-B148-462C-8824-71370BC4021D}"/>
              </a:ext>
            </a:extLst>
          </p:cNvPr>
          <p:cNvSpPr txBox="1"/>
          <p:nvPr/>
        </p:nvSpPr>
        <p:spPr>
          <a:xfrm>
            <a:off x="375249" y="326725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>
                <a:latin typeface="Lexend Exa"/>
              </a:rPr>
              <a:t>ALERTAS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174737CD-CF49-4881-BE01-60E9E48BD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7340" y="299588"/>
            <a:ext cx="5197860" cy="4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87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9ED82E1-78A8-4ACF-A59B-4829C4BA3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24134">
            <a:off x="480074" y="1407049"/>
            <a:ext cx="1814619" cy="3310522"/>
          </a:xfrm>
          <a:prstGeom prst="rect">
            <a:avLst/>
          </a:prstGeom>
        </p:spPr>
      </p:pic>
      <p:pic>
        <p:nvPicPr>
          <p:cNvPr id="9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C4B083D4-4C28-48F6-B8F6-54D1D419B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955" y="3262442"/>
            <a:ext cx="1869785" cy="1327705"/>
          </a:xfrm>
          <a:prstGeom prst="rect">
            <a:avLst/>
          </a:prstGeom>
        </p:spPr>
      </p:pic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4E8865B7-3E5E-4C08-939A-EDA9FB0D3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954" y="817414"/>
            <a:ext cx="4672216" cy="3508672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6EC2DC39-3C0C-47B1-9CF6-149ED26AC91C}"/>
              </a:ext>
            </a:extLst>
          </p:cNvPr>
          <p:cNvSpPr/>
          <p:nvPr/>
        </p:nvSpPr>
        <p:spPr>
          <a:xfrm>
            <a:off x="3274383" y="2385883"/>
            <a:ext cx="907554" cy="185867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974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>
            <a:spLocks noGrp="1"/>
          </p:cNvSpPr>
          <p:nvPr>
            <p:ph type="title" idx="2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7997D9D-3CBD-4AA9-A5FD-ACCAA2D4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05775"/>
            <a:ext cx="2780100" cy="1289304"/>
          </a:xfrm>
        </p:spPr>
        <p:txBody>
          <a:bodyPr anchor="b">
            <a:normAutofit fontScale="90000"/>
          </a:bodyPr>
          <a:lstStyle/>
          <a:p>
            <a:r>
              <a:rPr lang="en-US" sz="2850" dirty="0">
                <a:cs typeface="Calibri Light"/>
              </a:rPr>
              <a:t>Manual de instalação do Arduino</a:t>
            </a:r>
            <a:endParaRPr lang="en-US" sz="285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12B5666-8C99-4F33-A943-2919BB5664C8}"/>
              </a:ext>
            </a:extLst>
          </p:cNvPr>
          <p:cNvSpPr txBox="1">
            <a:spLocks/>
          </p:cNvSpPr>
          <p:nvPr/>
        </p:nvSpPr>
        <p:spPr>
          <a:xfrm>
            <a:off x="473202" y="2220789"/>
            <a:ext cx="2780100" cy="25580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en-US" sz="1650" dirty="0">
                <a:cs typeface="Calibri"/>
              </a:rPr>
              <a:t>REQUISITOS</a:t>
            </a:r>
            <a:br>
              <a:rPr lang="en-US" sz="1650" dirty="0">
                <a:cs typeface="Calibri"/>
              </a:rPr>
            </a:br>
            <a:endParaRPr lang="en-US" sz="165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50" dirty="0">
                <a:ea typeface="+mn-lt"/>
                <a:cs typeface="+mn-lt"/>
              </a:rPr>
              <a:t>Um </a:t>
            </a:r>
            <a:r>
              <a:rPr lang="en-US" sz="1650" dirty="0" err="1">
                <a:ea typeface="+mn-lt"/>
                <a:cs typeface="+mn-lt"/>
              </a:rPr>
              <a:t>computador</a:t>
            </a:r>
            <a:r>
              <a:rPr lang="en-US" sz="1650" dirty="0">
                <a:ea typeface="+mn-lt"/>
                <a:cs typeface="+mn-lt"/>
              </a:rPr>
              <a:t> (Windows, Mac </a:t>
            </a:r>
            <a:r>
              <a:rPr lang="en-US" sz="1650" dirty="0" err="1">
                <a:ea typeface="+mn-lt"/>
                <a:cs typeface="+mn-lt"/>
              </a:rPr>
              <a:t>ou</a:t>
            </a:r>
            <a:r>
              <a:rPr lang="en-US" sz="1650" dirty="0">
                <a:ea typeface="+mn-lt"/>
                <a:cs typeface="+mn-lt"/>
              </a:rPr>
              <a:t> Linux)</a:t>
            </a:r>
            <a:br>
              <a:rPr lang="en-US" sz="1650" dirty="0">
                <a:ea typeface="+mn-lt"/>
                <a:cs typeface="+mn-lt"/>
              </a:rPr>
            </a:br>
            <a:endParaRPr lang="en-US" sz="1650" dirty="0">
              <a:ea typeface="+mn-lt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50" dirty="0">
                <a:ea typeface="+mn-lt"/>
                <a:cs typeface="+mn-lt"/>
              </a:rPr>
              <a:t>Uma </a:t>
            </a:r>
            <a:r>
              <a:rPr lang="en-US" sz="1650" dirty="0" err="1">
                <a:ea typeface="+mn-lt"/>
                <a:cs typeface="+mn-lt"/>
              </a:rPr>
              <a:t>placa</a:t>
            </a:r>
            <a:r>
              <a:rPr lang="en-US" sz="1650" dirty="0">
                <a:ea typeface="+mn-lt"/>
                <a:cs typeface="+mn-lt"/>
              </a:rPr>
              <a:t> Arduino</a:t>
            </a:r>
            <a:br>
              <a:rPr lang="en-US" sz="1650" dirty="0">
                <a:ea typeface="+mn-lt"/>
                <a:cs typeface="+mn-lt"/>
              </a:rPr>
            </a:br>
            <a:r>
              <a:rPr lang="en-US" sz="1650" dirty="0">
                <a:ea typeface="+mn-lt"/>
                <a:cs typeface="+mn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50" dirty="0">
                <a:ea typeface="+mn-lt"/>
                <a:cs typeface="+mn-lt"/>
              </a:rPr>
              <a:t>Cabo USB apropriado para a </a:t>
            </a:r>
            <a:r>
              <a:rPr lang="en-US" sz="1650" dirty="0" err="1">
                <a:ea typeface="+mn-lt"/>
                <a:cs typeface="+mn-lt"/>
              </a:rPr>
              <a:t>placa</a:t>
            </a:r>
            <a:r>
              <a:rPr lang="en-US" sz="1650" dirty="0">
                <a:ea typeface="+mn-lt"/>
                <a:cs typeface="+mn-lt"/>
              </a:rPr>
              <a:t> </a:t>
            </a:r>
            <a:r>
              <a:rPr lang="en-US" sz="1650" dirty="0" err="1">
                <a:ea typeface="+mn-lt"/>
                <a:cs typeface="+mn-lt"/>
              </a:rPr>
              <a:t>escolhida</a:t>
            </a:r>
            <a:endParaRPr lang="en-US" sz="1650" dirty="0"/>
          </a:p>
          <a:p>
            <a:endParaRPr lang="en-US" sz="1650" dirty="0">
              <a:cs typeface="Calibri"/>
            </a:endParaRPr>
          </a:p>
        </p:txBody>
      </p:sp>
      <p:pic>
        <p:nvPicPr>
          <p:cNvPr id="19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E7007622-7DB9-45F7-8E29-EB542A6DC9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3978"/>
          <a:stretch/>
        </p:blipFill>
        <p:spPr>
          <a:xfrm>
            <a:off x="3493008" y="665979"/>
            <a:ext cx="5177790" cy="39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34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>
            <a:spLocks noGrp="1"/>
          </p:cNvSpPr>
          <p:nvPr>
            <p:ph type="title" idx="2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DC6F632-C790-45A8-A9DC-C75F9128F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8" y="315477"/>
            <a:ext cx="3656677" cy="1216741"/>
          </a:xfrm>
        </p:spPr>
        <p:txBody>
          <a:bodyPr>
            <a:normAutofit fontScale="90000"/>
          </a:bodyPr>
          <a:lstStyle/>
          <a:p>
            <a:r>
              <a:rPr lang="en-US" sz="3075" dirty="0" err="1">
                <a:ea typeface="+mj-lt"/>
                <a:cs typeface="+mj-lt"/>
              </a:rPr>
              <a:t>Instalando</a:t>
            </a:r>
            <a:r>
              <a:rPr lang="en-US" sz="3075" dirty="0">
                <a:ea typeface="+mj-lt"/>
                <a:cs typeface="+mj-lt"/>
              </a:rPr>
              <a:t> a IDE no Windows</a:t>
            </a:r>
            <a:endParaRPr lang="en-US" sz="3075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B15D570-B7DE-4903-B65B-9DE004F58FE0}"/>
              </a:ext>
            </a:extLst>
          </p:cNvPr>
          <p:cNvSpPr txBox="1">
            <a:spLocks/>
          </p:cNvSpPr>
          <p:nvPr/>
        </p:nvSpPr>
        <p:spPr>
          <a:xfrm>
            <a:off x="486698" y="1647826"/>
            <a:ext cx="3529012" cy="28390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sz="1500" dirty="0" err="1">
                <a:ea typeface="+mn-lt"/>
                <a:cs typeface="+mn-lt"/>
              </a:rPr>
              <a:t>Primeiro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vá</a:t>
            </a:r>
            <a:r>
              <a:rPr lang="en-US" sz="1500" dirty="0">
                <a:ea typeface="+mn-lt"/>
                <a:cs typeface="+mn-lt"/>
              </a:rPr>
              <a:t> até a </a:t>
            </a:r>
            <a:r>
              <a:rPr lang="en-US" sz="1500" dirty="0" err="1">
                <a:ea typeface="+mn-lt"/>
                <a:cs typeface="+mn-lt"/>
              </a:rPr>
              <a:t>página</a:t>
            </a:r>
            <a:r>
              <a:rPr lang="en-US" sz="1500" dirty="0">
                <a:ea typeface="+mn-lt"/>
                <a:cs typeface="+mn-lt"/>
              </a:rPr>
              <a:t> de download da IDE </a:t>
            </a:r>
            <a:br>
              <a:rPr lang="en-US" sz="1500" dirty="0">
                <a:ea typeface="+mn-lt"/>
                <a:cs typeface="+mn-lt"/>
              </a:rPr>
            </a:br>
            <a:br>
              <a:rPr lang="en-US" sz="1500" dirty="0">
                <a:ea typeface="+mn-lt"/>
                <a:cs typeface="+mn-lt"/>
              </a:rPr>
            </a:br>
            <a:r>
              <a:rPr lang="en-US" sz="1500" b="1" dirty="0">
                <a:ea typeface="+mn-lt"/>
                <a:cs typeface="+mn-lt"/>
              </a:rPr>
              <a:t>(https://www.arduino.cc/en/software/) </a:t>
            </a:r>
            <a:br>
              <a:rPr lang="en-US" sz="1500" dirty="0">
                <a:ea typeface="+mn-lt"/>
                <a:cs typeface="+mn-lt"/>
              </a:rPr>
            </a:br>
            <a:endParaRPr lang="en-US" sz="1500" dirty="0">
              <a:ea typeface="+mn-lt"/>
              <a:cs typeface="+mn-lt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sz="1500" dirty="0" err="1">
                <a:ea typeface="+mn-lt"/>
                <a:cs typeface="+mn-lt"/>
              </a:rPr>
              <a:t>Baixe</a:t>
            </a:r>
            <a:r>
              <a:rPr lang="en-US" sz="1500" dirty="0">
                <a:ea typeface="+mn-lt"/>
                <a:cs typeface="+mn-lt"/>
              </a:rPr>
              <a:t> a </a:t>
            </a:r>
            <a:r>
              <a:rPr lang="en-US" sz="1500" dirty="0" err="1">
                <a:ea typeface="+mn-lt"/>
                <a:cs typeface="+mn-lt"/>
              </a:rPr>
              <a:t>versão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mais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atual</a:t>
            </a:r>
            <a:r>
              <a:rPr lang="en-US" sz="1500" dirty="0">
                <a:ea typeface="+mn-lt"/>
                <a:cs typeface="+mn-lt"/>
              </a:rPr>
              <a:t> para Windows. </a:t>
            </a:r>
            <a:br>
              <a:rPr lang="en-US" sz="1500" dirty="0">
                <a:ea typeface="+mn-lt"/>
                <a:cs typeface="+mn-lt"/>
              </a:rPr>
            </a:br>
            <a:br>
              <a:rPr lang="en-US" sz="1500" dirty="0">
                <a:ea typeface="+mn-lt"/>
                <a:cs typeface="+mn-lt"/>
              </a:rPr>
            </a:br>
            <a:endParaRPr lang="en-US" sz="1500" dirty="0">
              <a:cs typeface="Calibri"/>
            </a:endParaRPr>
          </a:p>
        </p:txBody>
      </p:sp>
      <p:pic>
        <p:nvPicPr>
          <p:cNvPr id="16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35C192-A6B3-4D9A-8160-767B4DEE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0" y="1905600"/>
            <a:ext cx="4716109" cy="13323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39520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8D8B5-E09C-4C95-818A-5A9B58B3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479640"/>
            <a:ext cx="3534442" cy="1289304"/>
          </a:xfrm>
        </p:spPr>
        <p:txBody>
          <a:bodyPr anchor="b">
            <a:normAutofit/>
          </a:bodyPr>
          <a:lstStyle/>
          <a:p>
            <a:r>
              <a:rPr lang="en-US" sz="3450" dirty="0" err="1">
                <a:cs typeface="Calibri Light"/>
              </a:rPr>
              <a:t>Finalizando</a:t>
            </a:r>
            <a:r>
              <a:rPr lang="en-US" sz="3450" dirty="0">
                <a:cs typeface="Calibri Light"/>
              </a:rPr>
              <a:t> o download</a:t>
            </a:r>
            <a:endParaRPr lang="en-US" sz="34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4769-82B6-4A88-ABC8-D65C34094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2145888"/>
            <a:ext cx="3584448" cy="2137982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 sz="1650" dirty="0" err="1">
                <a:ea typeface="+mn-lt"/>
                <a:cs typeface="+mn-lt"/>
              </a:rPr>
              <a:t>Quando</a:t>
            </a:r>
            <a:r>
              <a:rPr lang="en-US" sz="1650" dirty="0">
                <a:ea typeface="+mn-lt"/>
                <a:cs typeface="+mn-lt"/>
              </a:rPr>
              <a:t> </a:t>
            </a:r>
            <a:r>
              <a:rPr lang="en-US" sz="1650" dirty="0" err="1">
                <a:ea typeface="+mn-lt"/>
                <a:cs typeface="+mn-lt"/>
              </a:rPr>
              <a:t>finalizar</a:t>
            </a:r>
            <a:r>
              <a:rPr lang="en-US" sz="1650" dirty="0">
                <a:ea typeface="+mn-lt"/>
                <a:cs typeface="+mn-lt"/>
              </a:rPr>
              <a:t> o download, </a:t>
            </a:r>
            <a:r>
              <a:rPr lang="en-US" sz="1650" dirty="0" err="1">
                <a:ea typeface="+mn-lt"/>
                <a:cs typeface="+mn-lt"/>
              </a:rPr>
              <a:t>descompacte</a:t>
            </a:r>
            <a:r>
              <a:rPr lang="en-US" sz="1650" dirty="0">
                <a:ea typeface="+mn-lt"/>
                <a:cs typeface="+mn-lt"/>
              </a:rPr>
              <a:t> a pasta no </a:t>
            </a:r>
            <a:r>
              <a:rPr lang="en-US" sz="1650" dirty="0" err="1">
                <a:ea typeface="+mn-lt"/>
                <a:cs typeface="+mn-lt"/>
              </a:rPr>
              <a:t>diretório</a:t>
            </a:r>
            <a:r>
              <a:rPr lang="en-US" sz="1650" dirty="0">
                <a:ea typeface="+mn-lt"/>
                <a:cs typeface="+mn-lt"/>
              </a:rPr>
              <a:t>: </a:t>
            </a:r>
            <a:r>
              <a:rPr lang="en-US" sz="1650" b="1" dirty="0">
                <a:ea typeface="+mn-lt"/>
                <a:cs typeface="+mn-lt"/>
              </a:rPr>
              <a:t>C:\</a:t>
            </a:r>
            <a:r>
              <a:rPr lang="en-US" sz="1650" dirty="0">
                <a:ea typeface="+mn-lt"/>
                <a:cs typeface="+mn-lt"/>
              </a:rPr>
              <a:t> </a:t>
            </a:r>
            <a:r>
              <a:rPr lang="en-US" sz="1650" dirty="0" err="1">
                <a:ea typeface="+mn-lt"/>
                <a:cs typeface="+mn-lt"/>
              </a:rPr>
              <a:t>conforme</a:t>
            </a:r>
            <a:r>
              <a:rPr lang="en-US" sz="1650" dirty="0">
                <a:ea typeface="+mn-lt"/>
                <a:cs typeface="+mn-lt"/>
              </a:rPr>
              <a:t> </a:t>
            </a:r>
            <a:r>
              <a:rPr lang="en-US" sz="1650" dirty="0" err="1">
                <a:ea typeface="+mn-lt"/>
                <a:cs typeface="+mn-lt"/>
              </a:rPr>
              <a:t>apresentado</a:t>
            </a:r>
            <a:r>
              <a:rPr lang="en-US" sz="1650" dirty="0">
                <a:ea typeface="+mn-lt"/>
                <a:cs typeface="+mn-lt"/>
              </a:rPr>
              <a:t> </a:t>
            </a:r>
            <a:r>
              <a:rPr lang="en-US" sz="1650" dirty="0" err="1">
                <a:ea typeface="+mn-lt"/>
                <a:cs typeface="+mn-lt"/>
              </a:rPr>
              <a:t>na</a:t>
            </a:r>
            <a:r>
              <a:rPr lang="en-US" sz="1650" dirty="0">
                <a:ea typeface="+mn-lt"/>
                <a:cs typeface="+mn-lt"/>
              </a:rPr>
              <a:t> </a:t>
            </a:r>
            <a:r>
              <a:rPr lang="en-US" sz="1650" dirty="0" err="1">
                <a:ea typeface="+mn-lt"/>
                <a:cs typeface="+mn-lt"/>
              </a:rPr>
              <a:t>figura</a:t>
            </a:r>
            <a:r>
              <a:rPr lang="en-US" sz="1650" dirty="0">
                <a:ea typeface="+mn-lt"/>
                <a:cs typeface="+mn-lt"/>
              </a:rPr>
              <a:t>.</a:t>
            </a:r>
            <a:br>
              <a:rPr lang="en-US" sz="1650" dirty="0">
                <a:ea typeface="+mn-lt"/>
                <a:cs typeface="+mn-lt"/>
              </a:rPr>
            </a:br>
            <a:r>
              <a:rPr lang="en-US" sz="1650" dirty="0">
                <a:ea typeface="+mn-lt"/>
                <a:cs typeface="+mn-lt"/>
              </a:rPr>
              <a:t> </a:t>
            </a:r>
          </a:p>
          <a:p>
            <a:r>
              <a:rPr lang="en-US" sz="1650" dirty="0">
                <a:ea typeface="+mn-lt"/>
                <a:cs typeface="+mn-lt"/>
              </a:rPr>
              <a:t>Pronto! </a:t>
            </a:r>
            <a:br>
              <a:rPr lang="en-US" sz="1650" dirty="0">
                <a:ea typeface="+mn-lt"/>
                <a:cs typeface="+mn-lt"/>
              </a:rPr>
            </a:br>
            <a:endParaRPr lang="en-US" sz="1650" i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C9145C-280D-41A9-BDD4-2A1386761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80060"/>
            <a:ext cx="3901001" cy="41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01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466C9AD-13BD-448B-AB1E-419B08957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5" r="4195" b="4571"/>
          <a:stretch/>
        </p:blipFill>
        <p:spPr>
          <a:xfrm>
            <a:off x="621506" y="1273963"/>
            <a:ext cx="7900988" cy="318136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FA1556A0-0957-4BD6-8E17-E41B622DEF7A}"/>
              </a:ext>
            </a:extLst>
          </p:cNvPr>
          <p:cNvSpPr txBox="1"/>
          <p:nvPr/>
        </p:nvSpPr>
        <p:spPr>
          <a:xfrm>
            <a:off x="621506" y="583900"/>
            <a:ext cx="43076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>
                <a:latin typeface="Lexend Exa"/>
                <a:hlinkClick r:id="rId4"/>
              </a:rPr>
              <a:t>SITE INSTITUCIONAL BOLTTECH</a:t>
            </a:r>
            <a:endParaRPr lang="en-US" sz="1600" dirty="0">
              <a:latin typeface="Lexend Exa"/>
            </a:endParaRPr>
          </a:p>
        </p:txBody>
      </p:sp>
    </p:spTree>
    <p:extLst>
      <p:ext uri="{BB962C8B-B14F-4D97-AF65-F5344CB8AC3E}">
        <p14:creationId xmlns:p14="http://schemas.microsoft.com/office/powerpoint/2010/main" val="1162736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>
            <a:hlinkClick r:id="rId3"/>
            <a:extLst>
              <a:ext uri="{FF2B5EF4-FFF2-40B4-BE49-F238E27FC236}">
                <a16:creationId xmlns:a16="http://schemas.microsoft.com/office/drawing/2014/main" id="{FA1556A0-0957-4BD6-8E17-E41B622DEF7A}"/>
              </a:ext>
            </a:extLst>
          </p:cNvPr>
          <p:cNvSpPr txBox="1"/>
          <p:nvPr/>
        </p:nvSpPr>
        <p:spPr>
          <a:xfrm>
            <a:off x="621506" y="469600"/>
            <a:ext cx="43076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>
                <a:latin typeface="Lexend Exa"/>
              </a:rPr>
              <a:t>CENTRAL DE SUPORTE TÉCNICO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3CB52-0B36-4D26-A8F8-9FC2FE5BF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" y="922454"/>
            <a:ext cx="7914383" cy="385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738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38241939-1C33-4AE6-9E96-774C87E3D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913" y="213666"/>
            <a:ext cx="4576945" cy="471616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93E16B76-BF1F-44F3-8F71-9212C73DBFD4}"/>
              </a:ext>
            </a:extLst>
          </p:cNvPr>
          <p:cNvSpPr txBox="1"/>
          <p:nvPr/>
        </p:nvSpPr>
        <p:spPr>
          <a:xfrm>
            <a:off x="457200" y="454238"/>
            <a:ext cx="25690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Central de Serviços de TI</a:t>
            </a:r>
            <a:br>
              <a:rPr lang="pt-BR" dirty="0"/>
            </a:br>
            <a:r>
              <a:rPr lang="pt-BR" dirty="0"/>
              <a:t>Fluxograma</a:t>
            </a:r>
          </a:p>
        </p:txBody>
      </p:sp>
    </p:spTree>
    <p:extLst>
      <p:ext uri="{BB962C8B-B14F-4D97-AF65-F5344CB8AC3E}">
        <p14:creationId xmlns:p14="http://schemas.microsoft.com/office/powerpoint/2010/main" val="2106878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60D722F7-DE43-4C33-8E76-64789917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730" y="220244"/>
            <a:ext cx="3758613" cy="470301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B6C0C5C-C9DD-4D93-862E-228B909862BF}"/>
              </a:ext>
            </a:extLst>
          </p:cNvPr>
          <p:cNvSpPr txBox="1"/>
          <p:nvPr/>
        </p:nvSpPr>
        <p:spPr>
          <a:xfrm>
            <a:off x="457200" y="454238"/>
            <a:ext cx="25690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Central de Serviços de TI</a:t>
            </a:r>
            <a:br>
              <a:rPr lang="pt-BR" dirty="0"/>
            </a:br>
            <a:r>
              <a:rPr lang="pt-BR" dirty="0"/>
              <a:t>Fluxograma</a:t>
            </a:r>
          </a:p>
        </p:txBody>
      </p:sp>
    </p:spTree>
    <p:extLst>
      <p:ext uri="{BB962C8B-B14F-4D97-AF65-F5344CB8AC3E}">
        <p14:creationId xmlns:p14="http://schemas.microsoft.com/office/powerpoint/2010/main" val="1731885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3;p33">
            <a:extLst>
              <a:ext uri="{FF2B5EF4-FFF2-40B4-BE49-F238E27FC236}">
                <a16:creationId xmlns:a16="http://schemas.microsoft.com/office/drawing/2014/main" id="{70E5895D-278B-44DA-9969-13D7C2A03C3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5889" y="3517836"/>
            <a:ext cx="1965100" cy="910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Gestão em Equipe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Organização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Adaptação  </a:t>
            </a:r>
          </a:p>
        </p:txBody>
      </p:sp>
      <p:grpSp>
        <p:nvGrpSpPr>
          <p:cNvPr id="10" name="Google Shape;10779;p65">
            <a:extLst>
              <a:ext uri="{FF2B5EF4-FFF2-40B4-BE49-F238E27FC236}">
                <a16:creationId xmlns:a16="http://schemas.microsoft.com/office/drawing/2014/main" id="{C070DDD2-18B1-4849-97C2-1A3547A90030}"/>
              </a:ext>
            </a:extLst>
          </p:cNvPr>
          <p:cNvGrpSpPr/>
          <p:nvPr/>
        </p:nvGrpSpPr>
        <p:grpSpPr>
          <a:xfrm>
            <a:off x="1618980" y="1288847"/>
            <a:ext cx="2033062" cy="1894099"/>
            <a:chOff x="2185128" y="2427549"/>
            <a:chExt cx="382757" cy="356595"/>
          </a:xfrm>
          <a:solidFill>
            <a:schemeClr val="tx2"/>
          </a:solidFill>
        </p:grpSpPr>
        <p:sp>
          <p:nvSpPr>
            <p:cNvPr id="11" name="Google Shape;10780;p65">
              <a:extLst>
                <a:ext uri="{FF2B5EF4-FFF2-40B4-BE49-F238E27FC236}">
                  <a16:creationId xmlns:a16="http://schemas.microsoft.com/office/drawing/2014/main" id="{E28529B9-FE52-4D87-BB74-2810B69297CC}"/>
                </a:ext>
              </a:extLst>
            </p:cNvPr>
            <p:cNvSpPr/>
            <p:nvPr/>
          </p:nvSpPr>
          <p:spPr>
            <a:xfrm>
              <a:off x="2313584" y="2612467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/>
                </a:solidFill>
              </a:endParaRPr>
            </a:p>
          </p:txBody>
        </p:sp>
        <p:sp>
          <p:nvSpPr>
            <p:cNvPr id="12" name="Google Shape;10781;p65">
              <a:extLst>
                <a:ext uri="{FF2B5EF4-FFF2-40B4-BE49-F238E27FC236}">
                  <a16:creationId xmlns:a16="http://schemas.microsoft.com/office/drawing/2014/main" id="{E56DD640-4803-43D9-87F5-3E1AD81CE803}"/>
                </a:ext>
              </a:extLst>
            </p:cNvPr>
            <p:cNvSpPr/>
            <p:nvPr/>
          </p:nvSpPr>
          <p:spPr>
            <a:xfrm>
              <a:off x="2311706" y="2427549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3" name="Google Shape;10782;p65">
              <a:extLst>
                <a:ext uri="{FF2B5EF4-FFF2-40B4-BE49-F238E27FC236}">
                  <a16:creationId xmlns:a16="http://schemas.microsoft.com/office/drawing/2014/main" id="{1B48A7B7-78AB-403B-A7AC-DB7C83A47CF3}"/>
                </a:ext>
              </a:extLst>
            </p:cNvPr>
            <p:cNvSpPr/>
            <p:nvPr/>
          </p:nvSpPr>
          <p:spPr>
            <a:xfrm>
              <a:off x="2438252" y="2611703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4" name="Google Shape;10783;p65">
              <a:extLst>
                <a:ext uri="{FF2B5EF4-FFF2-40B4-BE49-F238E27FC236}">
                  <a16:creationId xmlns:a16="http://schemas.microsoft.com/office/drawing/2014/main" id="{9FF35681-6533-48C1-9D22-F639B0874EBB}"/>
                </a:ext>
              </a:extLst>
            </p:cNvPr>
            <p:cNvSpPr/>
            <p:nvPr/>
          </p:nvSpPr>
          <p:spPr>
            <a:xfrm>
              <a:off x="2185128" y="2611703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sp>
        <p:nvSpPr>
          <p:cNvPr id="15" name="Google Shape;363;p33">
            <a:extLst>
              <a:ext uri="{FF2B5EF4-FFF2-40B4-BE49-F238E27FC236}">
                <a16:creationId xmlns:a16="http://schemas.microsoft.com/office/drawing/2014/main" id="{AAF01BD6-A2B0-4C5C-88B0-40B90440EEF0}"/>
              </a:ext>
            </a:extLst>
          </p:cNvPr>
          <p:cNvSpPr txBox="1">
            <a:spLocks/>
          </p:cNvSpPr>
          <p:nvPr/>
        </p:nvSpPr>
        <p:spPr>
          <a:xfrm>
            <a:off x="5587760" y="3515232"/>
            <a:ext cx="2135400" cy="793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b="1" dirty="0"/>
              <a:t>Evolução técnica</a:t>
            </a:r>
          </a:p>
          <a:p>
            <a:pPr marL="0" indent="0"/>
            <a:r>
              <a:rPr lang="pt-BR" dirty="0"/>
              <a:t>Olhar técnico e analítico</a:t>
            </a:r>
            <a:br>
              <a:rPr lang="pt-BR" dirty="0"/>
            </a:br>
            <a:r>
              <a:rPr lang="pt-BR" dirty="0"/>
              <a:t>Novas linguagens</a:t>
            </a:r>
            <a:br>
              <a:rPr lang="pt-BR" dirty="0"/>
            </a:br>
            <a:br>
              <a:rPr lang="pt-BR" dirty="0"/>
            </a:br>
            <a:r>
              <a:rPr lang="pt-BR" dirty="0"/>
              <a:t> </a:t>
            </a:r>
          </a:p>
          <a:p>
            <a:pPr marL="0" indent="0"/>
            <a:r>
              <a:rPr lang="pt-BR" dirty="0"/>
              <a:t> </a:t>
            </a:r>
          </a:p>
        </p:txBody>
      </p:sp>
      <p:grpSp>
        <p:nvGrpSpPr>
          <p:cNvPr id="16" name="Google Shape;10222;p64">
            <a:extLst>
              <a:ext uri="{FF2B5EF4-FFF2-40B4-BE49-F238E27FC236}">
                <a16:creationId xmlns:a16="http://schemas.microsoft.com/office/drawing/2014/main" id="{5DD965FC-688D-4F71-83C4-0932FF05A65F}"/>
              </a:ext>
            </a:extLst>
          </p:cNvPr>
          <p:cNvGrpSpPr/>
          <p:nvPr/>
        </p:nvGrpSpPr>
        <p:grpSpPr>
          <a:xfrm>
            <a:off x="5478785" y="1288848"/>
            <a:ext cx="2362195" cy="1894099"/>
            <a:chOff x="2567841" y="1994124"/>
            <a:chExt cx="399812" cy="306477"/>
          </a:xfrm>
          <a:solidFill>
            <a:schemeClr val="tx1"/>
          </a:solidFill>
        </p:grpSpPr>
        <p:sp>
          <p:nvSpPr>
            <p:cNvPr id="17" name="Google Shape;10223;p64">
              <a:extLst>
                <a:ext uri="{FF2B5EF4-FFF2-40B4-BE49-F238E27FC236}">
                  <a16:creationId xmlns:a16="http://schemas.microsoft.com/office/drawing/2014/main" id="{313F3C39-8A07-43A9-B8DF-C1ECE01DE7FE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8" name="Google Shape;10224;p64">
              <a:extLst>
                <a:ext uri="{FF2B5EF4-FFF2-40B4-BE49-F238E27FC236}">
                  <a16:creationId xmlns:a16="http://schemas.microsoft.com/office/drawing/2014/main" id="{876DA59A-5D64-4499-A8ED-2C7AB5E5181A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/>
                </a:solidFill>
              </a:endParaRPr>
            </a:p>
          </p:txBody>
        </p:sp>
        <p:sp>
          <p:nvSpPr>
            <p:cNvPr id="19" name="Google Shape;10225;p64">
              <a:extLst>
                <a:ext uri="{FF2B5EF4-FFF2-40B4-BE49-F238E27FC236}">
                  <a16:creationId xmlns:a16="http://schemas.microsoft.com/office/drawing/2014/main" id="{D1AA09E3-A511-43FA-B1BA-4A30FF01D918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sp>
        <p:nvSpPr>
          <p:cNvPr id="24" name="Google Shape;363;p33">
            <a:extLst>
              <a:ext uri="{FF2B5EF4-FFF2-40B4-BE49-F238E27FC236}">
                <a16:creationId xmlns:a16="http://schemas.microsoft.com/office/drawing/2014/main" id="{E1D588F8-D96C-4393-A03B-5FF73D7ECA70}"/>
              </a:ext>
            </a:extLst>
          </p:cNvPr>
          <p:cNvSpPr txBox="1">
            <a:spLocks/>
          </p:cNvSpPr>
          <p:nvPr/>
        </p:nvSpPr>
        <p:spPr>
          <a:xfrm>
            <a:off x="419366" y="352706"/>
            <a:ext cx="2135400" cy="91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sz="2000" b="1" dirty="0">
                <a:solidFill>
                  <a:schemeClr val="bg2"/>
                </a:solidFill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3249451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63;p33">
            <a:extLst>
              <a:ext uri="{FF2B5EF4-FFF2-40B4-BE49-F238E27FC236}">
                <a16:creationId xmlns:a16="http://schemas.microsoft.com/office/drawing/2014/main" id="{AAF01BD6-A2B0-4C5C-88B0-40B90440EEF0}"/>
              </a:ext>
            </a:extLst>
          </p:cNvPr>
          <p:cNvSpPr txBox="1">
            <a:spLocks/>
          </p:cNvSpPr>
          <p:nvPr/>
        </p:nvSpPr>
        <p:spPr>
          <a:xfrm>
            <a:off x="5361734" y="3332735"/>
            <a:ext cx="2135400" cy="793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endParaRPr lang="pt-BR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F91B46F-35B7-4703-AE36-7891DCC7B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9412" y="284230"/>
            <a:ext cx="5603536" cy="4575039"/>
          </a:xfrm>
          <a:prstGeom prst="rect">
            <a:avLst/>
          </a:prstGeom>
        </p:spPr>
      </p:pic>
      <p:sp>
        <p:nvSpPr>
          <p:cNvPr id="20" name="Google Shape;363;p33">
            <a:extLst>
              <a:ext uri="{FF2B5EF4-FFF2-40B4-BE49-F238E27FC236}">
                <a16:creationId xmlns:a16="http://schemas.microsoft.com/office/drawing/2014/main" id="{53176E38-D5C8-4FB6-BD34-87AF576283C0}"/>
              </a:ext>
            </a:extLst>
          </p:cNvPr>
          <p:cNvSpPr txBox="1">
            <a:spLocks/>
          </p:cNvSpPr>
          <p:nvPr/>
        </p:nvSpPr>
        <p:spPr>
          <a:xfrm>
            <a:off x="541286" y="2013866"/>
            <a:ext cx="2135400" cy="91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sz="2800" b="1" dirty="0">
                <a:solidFill>
                  <a:schemeClr val="bg2"/>
                </a:solidFill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105210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602200" y="3552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LOCALIZAÇÃO </a:t>
            </a:r>
            <a:r>
              <a:rPr lang="en" dirty="0">
                <a:solidFill>
                  <a:srgbClr val="823E43"/>
                </a:solidFill>
              </a:rPr>
              <a:t>SÃO PAULO</a:t>
            </a:r>
            <a:endParaRPr dirty="0"/>
          </a:p>
        </p:txBody>
      </p:sp>
      <p:cxnSp>
        <p:nvCxnSpPr>
          <p:cNvPr id="774" name="Google Shape;774;p34"/>
          <p:cNvCxnSpPr/>
          <p:nvPr/>
        </p:nvCxnSpPr>
        <p:spPr>
          <a:xfrm>
            <a:off x="320238" y="-548404"/>
            <a:ext cx="902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5" name="Google Shape;775;p34"/>
          <p:cNvSpPr txBox="1">
            <a:spLocks noGrp="1"/>
          </p:cNvSpPr>
          <p:nvPr>
            <p:ph type="subTitle" idx="4294967295"/>
          </p:nvPr>
        </p:nvSpPr>
        <p:spPr>
          <a:xfrm>
            <a:off x="4751725" y="37319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A.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6" name="Google Shape;776;p34"/>
          <p:cNvSpPr txBox="1">
            <a:spLocks noGrp="1"/>
          </p:cNvSpPr>
          <p:nvPr>
            <p:ph type="subTitle" idx="4294967295"/>
          </p:nvPr>
        </p:nvSpPr>
        <p:spPr>
          <a:xfrm>
            <a:off x="5256325" y="33340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B.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7" name="Google Shape;777;p34"/>
          <p:cNvSpPr txBox="1">
            <a:spLocks noGrp="1"/>
          </p:cNvSpPr>
          <p:nvPr>
            <p:ph type="subTitle" idx="4294967295"/>
          </p:nvPr>
        </p:nvSpPr>
        <p:spPr>
          <a:xfrm>
            <a:off x="6602646" y="3371700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A0A9999-DF58-47F3-B597-20021DE63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7976" y="1525351"/>
            <a:ext cx="4260677" cy="2615174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928DC8D6-5F44-434C-B8C8-F28182C4BB0E}"/>
              </a:ext>
            </a:extLst>
          </p:cNvPr>
          <p:cNvSpPr/>
          <p:nvPr/>
        </p:nvSpPr>
        <p:spPr>
          <a:xfrm rot="10800000">
            <a:off x="4057649" y="3187955"/>
            <a:ext cx="2697176" cy="19312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57BDCF2-0D6E-4089-A479-049D887F1D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4930"/>
          <a:stretch/>
        </p:blipFill>
        <p:spPr>
          <a:xfrm rot="596979">
            <a:off x="442739" y="1399960"/>
            <a:ext cx="3402692" cy="341857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7A28ED6-42A4-4B69-9DEE-8CABE700F1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923" t="-7542" r="24313" b="43924"/>
          <a:stretch/>
        </p:blipFill>
        <p:spPr>
          <a:xfrm>
            <a:off x="3274543" y="3381076"/>
            <a:ext cx="2697176" cy="1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9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777670" y="349017"/>
            <a:ext cx="762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Mineiro 		Carioca	 	Paulista</a:t>
            </a:r>
            <a:endParaRPr dirty="0"/>
          </a:p>
        </p:txBody>
      </p:sp>
      <p:cxnSp>
        <p:nvCxnSpPr>
          <p:cNvPr id="774" name="Google Shape;774;p34"/>
          <p:cNvCxnSpPr/>
          <p:nvPr/>
        </p:nvCxnSpPr>
        <p:spPr>
          <a:xfrm>
            <a:off x="320238" y="-548404"/>
            <a:ext cx="902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5" name="Google Shape;775;p34"/>
          <p:cNvSpPr txBox="1">
            <a:spLocks noGrp="1"/>
          </p:cNvSpPr>
          <p:nvPr>
            <p:ph type="subTitle" idx="4294967295"/>
          </p:nvPr>
        </p:nvSpPr>
        <p:spPr>
          <a:xfrm>
            <a:off x="4751725" y="37319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A.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6" name="Google Shape;776;p34"/>
          <p:cNvSpPr txBox="1">
            <a:spLocks noGrp="1"/>
          </p:cNvSpPr>
          <p:nvPr>
            <p:ph type="subTitle" idx="4294967295"/>
          </p:nvPr>
        </p:nvSpPr>
        <p:spPr>
          <a:xfrm>
            <a:off x="5256325" y="33340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B.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7" name="Google Shape;777;p34"/>
          <p:cNvSpPr txBox="1">
            <a:spLocks noGrp="1"/>
          </p:cNvSpPr>
          <p:nvPr>
            <p:ph type="subTitle" idx="4294967295"/>
          </p:nvPr>
        </p:nvSpPr>
        <p:spPr>
          <a:xfrm>
            <a:off x="6602646" y="3371700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5CE6E0-E27F-479F-9886-FDFAAE289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465"/>
          <a:stretch/>
        </p:blipFill>
        <p:spPr>
          <a:xfrm>
            <a:off x="978690" y="1174826"/>
            <a:ext cx="1519888" cy="349026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B3BF42D-5A5C-4516-A971-9023D6D83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63" r="24547"/>
          <a:stretch/>
        </p:blipFill>
        <p:spPr>
          <a:xfrm>
            <a:off x="3485838" y="1114916"/>
            <a:ext cx="2118336" cy="367956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B13AA30-E8A6-48A2-912C-E655FB6A0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45"/>
          <a:stretch/>
        </p:blipFill>
        <p:spPr>
          <a:xfrm>
            <a:off x="6522212" y="921717"/>
            <a:ext cx="1249058" cy="377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7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898973" y="445769"/>
            <a:ext cx="28227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Paulista</a:t>
            </a:r>
            <a:endParaRPr dirty="0"/>
          </a:p>
        </p:txBody>
      </p:sp>
      <p:cxnSp>
        <p:nvCxnSpPr>
          <p:cNvPr id="774" name="Google Shape;774;p34"/>
          <p:cNvCxnSpPr/>
          <p:nvPr/>
        </p:nvCxnSpPr>
        <p:spPr>
          <a:xfrm>
            <a:off x="320238" y="-548404"/>
            <a:ext cx="902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5" name="Google Shape;775;p34"/>
          <p:cNvSpPr txBox="1">
            <a:spLocks noGrp="1"/>
          </p:cNvSpPr>
          <p:nvPr>
            <p:ph type="subTitle" idx="4294967295"/>
          </p:nvPr>
        </p:nvSpPr>
        <p:spPr>
          <a:xfrm>
            <a:off x="4751725" y="37319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A.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6" name="Google Shape;776;p34"/>
          <p:cNvSpPr txBox="1">
            <a:spLocks noGrp="1"/>
          </p:cNvSpPr>
          <p:nvPr>
            <p:ph type="subTitle" idx="4294967295"/>
          </p:nvPr>
        </p:nvSpPr>
        <p:spPr>
          <a:xfrm>
            <a:off x="5256325" y="33340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B.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7" name="Google Shape;777;p34"/>
          <p:cNvSpPr txBox="1">
            <a:spLocks noGrp="1"/>
          </p:cNvSpPr>
          <p:nvPr>
            <p:ph type="subTitle" idx="4294967295"/>
          </p:nvPr>
        </p:nvSpPr>
        <p:spPr>
          <a:xfrm>
            <a:off x="6602646" y="3371700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B13AA30-E8A6-48A2-912C-E655FB6A0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45"/>
          <a:stretch/>
        </p:blipFill>
        <p:spPr>
          <a:xfrm>
            <a:off x="1147030" y="1018469"/>
            <a:ext cx="1249058" cy="377601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916FB61-A716-4E9A-92CF-98E32049A9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33" t="-2156" r="333" b="49193"/>
          <a:stretch/>
        </p:blipFill>
        <p:spPr>
          <a:xfrm flipH="1">
            <a:off x="4217541" y="417328"/>
            <a:ext cx="4592973" cy="4377155"/>
          </a:xfrm>
          <a:prstGeom prst="rect">
            <a:avLst/>
          </a:prstGeom>
        </p:spPr>
      </p:pic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1B4FDA8B-6020-4751-B585-B5E418B9C55D}"/>
              </a:ext>
            </a:extLst>
          </p:cNvPr>
          <p:cNvSpPr/>
          <p:nvPr/>
        </p:nvSpPr>
        <p:spPr>
          <a:xfrm rot="5400000">
            <a:off x="3682883" y="1605568"/>
            <a:ext cx="597960" cy="153972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897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4" name="Google Shape;774;p34"/>
          <p:cNvCxnSpPr/>
          <p:nvPr/>
        </p:nvCxnSpPr>
        <p:spPr>
          <a:xfrm>
            <a:off x="320238" y="-548404"/>
            <a:ext cx="902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5" name="Google Shape;775;p34"/>
          <p:cNvSpPr txBox="1">
            <a:spLocks noGrp="1"/>
          </p:cNvSpPr>
          <p:nvPr>
            <p:ph type="subTitle" idx="4294967295"/>
          </p:nvPr>
        </p:nvSpPr>
        <p:spPr>
          <a:xfrm>
            <a:off x="4751725" y="37319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A.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6" name="Google Shape;776;p34"/>
          <p:cNvSpPr txBox="1">
            <a:spLocks noGrp="1"/>
          </p:cNvSpPr>
          <p:nvPr>
            <p:ph type="subTitle" idx="4294967295"/>
          </p:nvPr>
        </p:nvSpPr>
        <p:spPr>
          <a:xfrm>
            <a:off x="5256325" y="33340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B.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7" name="Google Shape;777;p34"/>
          <p:cNvSpPr txBox="1">
            <a:spLocks noGrp="1"/>
          </p:cNvSpPr>
          <p:nvPr>
            <p:ph type="subTitle" idx="4294967295"/>
          </p:nvPr>
        </p:nvSpPr>
        <p:spPr>
          <a:xfrm>
            <a:off x="6602646" y="3371700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pic>
        <p:nvPicPr>
          <p:cNvPr id="7" name="Imagem 6" descr="Uma imagem contendo Gráfico&#10;&#10;Descrição gerada automaticamente">
            <a:extLst>
              <a:ext uri="{FF2B5EF4-FFF2-40B4-BE49-F238E27FC236}">
                <a16:creationId xmlns:a16="http://schemas.microsoft.com/office/drawing/2014/main" id="{F30E68F5-20B9-4637-BF14-2D302C0E7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16130">
            <a:off x="80312" y="424969"/>
            <a:ext cx="5121119" cy="4293562"/>
          </a:xfrm>
          <a:prstGeom prst="rect">
            <a:avLst/>
          </a:prstGeom>
        </p:spPr>
      </p:pic>
      <p:sp>
        <p:nvSpPr>
          <p:cNvPr id="16" name="Título 3">
            <a:extLst>
              <a:ext uri="{FF2B5EF4-FFF2-40B4-BE49-F238E27FC236}">
                <a16:creationId xmlns:a16="http://schemas.microsoft.com/office/drawing/2014/main" id="{4BE34FB2-4D8E-412F-BF3F-DD514FD7CE75}"/>
              </a:ext>
            </a:extLst>
          </p:cNvPr>
          <p:cNvSpPr txBox="1">
            <a:spLocks/>
          </p:cNvSpPr>
          <p:nvPr/>
        </p:nvSpPr>
        <p:spPr>
          <a:xfrm>
            <a:off x="5007223" y="1999050"/>
            <a:ext cx="420004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/>
              <a:t>PLANTIO ABERTO</a:t>
            </a:r>
          </a:p>
        </p:txBody>
      </p:sp>
    </p:spTree>
    <p:extLst>
      <p:ext uri="{BB962C8B-B14F-4D97-AF65-F5344CB8AC3E}">
        <p14:creationId xmlns:p14="http://schemas.microsoft.com/office/powerpoint/2010/main" val="535083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/>
          <p:nvPr/>
        </p:nvSpPr>
        <p:spPr>
          <a:xfrm>
            <a:off x="391665" y="2073744"/>
            <a:ext cx="1551436" cy="1377175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21660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23E43"/>
                </a:solidFill>
              </a:rPr>
              <a:t>BRASIL</a:t>
            </a:r>
            <a:endParaRPr dirty="0"/>
          </a:p>
        </p:txBody>
      </p:sp>
      <p:sp>
        <p:nvSpPr>
          <p:cNvPr id="740" name="Google Shape;740;p34"/>
          <p:cNvSpPr txBox="1">
            <a:spLocks noGrp="1"/>
          </p:cNvSpPr>
          <p:nvPr>
            <p:ph type="subTitle" idx="4294967295"/>
          </p:nvPr>
        </p:nvSpPr>
        <p:spPr>
          <a:xfrm>
            <a:off x="1962735" y="1731061"/>
            <a:ext cx="3634053" cy="2062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Lexend Exa"/>
                <a:ea typeface="Lexend Exa"/>
                <a:cs typeface="Lexend Exa"/>
                <a:sym typeface="Lexend Exa"/>
              </a:rPr>
              <a:t>Faturamento de lavouras dos Cafés do Brasil </a:t>
            </a:r>
            <a:r>
              <a:rPr lang="pt-BR" dirty="0">
                <a:latin typeface="Lexend Exa"/>
                <a:ea typeface="Lexend Exa"/>
                <a:cs typeface="Lexend Exa"/>
                <a:sym typeface="Lexend Exa"/>
              </a:rPr>
              <a:t>atinge</a:t>
            </a:r>
            <a:r>
              <a:rPr lang="pt-BR" sz="1600" dirty="0">
                <a:latin typeface="Lexend Exa"/>
                <a:ea typeface="Lexend Exa"/>
                <a:cs typeface="Lexend Exa"/>
                <a:sym typeface="Lexend Exa"/>
              </a:rPr>
              <a:t> R$ 34,04 bilhões em 2020</a:t>
            </a:r>
            <a:endParaRPr sz="16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774" name="Google Shape;774;p34"/>
          <p:cNvCxnSpPr/>
          <p:nvPr/>
        </p:nvCxnSpPr>
        <p:spPr>
          <a:xfrm>
            <a:off x="837800" y="879550"/>
            <a:ext cx="902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ráfico 2">
            <a:extLst>
              <a:ext uri="{FF2B5EF4-FFF2-40B4-BE49-F238E27FC236}">
                <a16:creationId xmlns:a16="http://schemas.microsoft.com/office/drawing/2014/main" id="{F53D46E9-C905-4C58-9AB9-5934FF284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1996" y="434783"/>
            <a:ext cx="3999804" cy="4169930"/>
          </a:xfrm>
          <a:prstGeom prst="rect">
            <a:avLst/>
          </a:prstGeom>
        </p:spPr>
      </p:pic>
      <p:pic>
        <p:nvPicPr>
          <p:cNvPr id="778" name="Gráfico 777" descr="Moedas estrutura de tópicos">
            <a:extLst>
              <a:ext uri="{FF2B5EF4-FFF2-40B4-BE49-F238E27FC236}">
                <a16:creationId xmlns:a16="http://schemas.microsoft.com/office/drawing/2014/main" id="{57A0C93F-F4BF-4E9B-A2FA-800BE455D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000" y="2305131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0" animBg="1"/>
      <p:bldP spid="375" grpId="0"/>
      <p:bldP spid="74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1D58C107-E8F1-4353-B07D-8C7266696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306" y="348372"/>
            <a:ext cx="6106242" cy="458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7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505</Words>
  <Application>Microsoft Office PowerPoint</Application>
  <PresentationFormat>Apresentação na tela (16:9)</PresentationFormat>
  <Paragraphs>201</Paragraphs>
  <Slides>38</Slides>
  <Notes>38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3" baseType="lpstr">
      <vt:lpstr>Lexend Exa</vt:lpstr>
      <vt:lpstr>Red Hat Text</vt:lpstr>
      <vt:lpstr>Arial</vt:lpstr>
      <vt:lpstr>Calibri</vt:lpstr>
      <vt:lpstr>Popic Café Company Profile by Slidesgo</vt:lpstr>
      <vt:lpstr>BOLTTECH</vt:lpstr>
      <vt:lpstr>Apresentação do PowerPoint</vt:lpstr>
      <vt:lpstr>Apresentação do PowerPoint</vt:lpstr>
      <vt:lpstr>LOCALIZAÇÃO SÃO PAULO</vt:lpstr>
      <vt:lpstr>Mineiro   Carioca   Paulista</vt:lpstr>
      <vt:lpstr>Paulista</vt:lpstr>
      <vt:lpstr>Apresentação do PowerPoint</vt:lpstr>
      <vt:lpstr>BRASIL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Visão</vt:lpstr>
      <vt:lpstr>DESAFIOS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01</vt:lpstr>
      <vt:lpstr>01</vt:lpstr>
      <vt:lpstr>Finalizando o download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POPIC CAFÉ COMPANY PROFILE</dc:title>
  <cp:lastModifiedBy>BRUNA YUMI SATO .</cp:lastModifiedBy>
  <cp:revision>494</cp:revision>
  <dcterms:modified xsi:type="dcterms:W3CDTF">2021-06-17T23:19:07Z</dcterms:modified>
</cp:coreProperties>
</file>